
<file path=[Content_Types].xml><?xml version="1.0" encoding="utf-8"?>
<Types xmlns="http://schemas.openxmlformats.org/package/2006/content-types">
  <Default Extension="bin" ContentType="application/vnd.openxmlformats-officedocument.oleObject"/>
  <Default Extension="jpeg" ContentType="image/jpeg"/>
  <Default Extension="jpg" ContentType="image/jpeg"/>
  <Default Extension="png" ContentType="image/png"/>
  <Default Extension="rels" ContentType="application/vnd.openxmlformats-package.relationships+xml"/>
  <Default Extension="svg" ContentType="image/svg+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1.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notesSlides/notesSlide2.xml" ContentType="application/vnd.openxmlformats-officedocument.presentationml.notesSlide+xml"/>
  <Override PartName="/ppt/tags/tag15.xml" ContentType="application/vnd.openxmlformats-officedocument.presentationml.tags+xml"/>
  <Override PartName="/ppt/notesSlides/notesSlide3.xml" ContentType="application/vnd.openxmlformats-officedocument.presentationml.notesSlide+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3f3933da3ebc480d" Type="http://schemas.microsoft.com/office/2006/relationships/ui/extensibility" Target="customUI/customUI.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5"/>
  </p:notesMasterIdLst>
  <p:handoutMasterIdLst>
    <p:handoutMasterId r:id="rId36"/>
  </p:handoutMasterIdLst>
  <p:sldIdLst>
    <p:sldId id="266" r:id="rId5"/>
    <p:sldId id="271" r:id="rId6"/>
    <p:sldId id="282" r:id="rId7"/>
    <p:sldId id="290" r:id="rId8"/>
    <p:sldId id="288" r:id="rId9"/>
    <p:sldId id="307" r:id="rId10"/>
    <p:sldId id="310" r:id="rId11"/>
    <p:sldId id="311" r:id="rId12"/>
    <p:sldId id="312" r:id="rId13"/>
    <p:sldId id="289" r:id="rId14"/>
    <p:sldId id="316" r:id="rId15"/>
    <p:sldId id="313" r:id="rId16"/>
    <p:sldId id="314" r:id="rId17"/>
    <p:sldId id="315" r:id="rId18"/>
    <p:sldId id="308" r:id="rId19"/>
    <p:sldId id="318" r:id="rId20"/>
    <p:sldId id="330" r:id="rId21"/>
    <p:sldId id="319" r:id="rId22"/>
    <p:sldId id="332" r:id="rId23"/>
    <p:sldId id="320" r:id="rId24"/>
    <p:sldId id="321" r:id="rId25"/>
    <p:sldId id="322" r:id="rId26"/>
    <p:sldId id="326" r:id="rId27"/>
    <p:sldId id="323" r:id="rId28"/>
    <p:sldId id="324" r:id="rId29"/>
    <p:sldId id="325" r:id="rId30"/>
    <p:sldId id="331" r:id="rId31"/>
    <p:sldId id="327" r:id="rId32"/>
    <p:sldId id="328" r:id="rId33"/>
    <p:sldId id="329" r:id="rId34"/>
  </p:sldIdLst>
  <p:sldSz cx="9144000" cy="6858000" type="screen4x3"/>
  <p:notesSz cx="7099300" cy="10234613"/>
  <p:custDataLst>
    <p:tags r:id="rId37"/>
  </p:custDataLst>
  <p:defaultTextStyle>
    <a:defPPr>
      <a:defRPr lang="de-CH"/>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521415D9-36F7-43E2-AB2F-B90AF26B5E84}">
      <p14:sectionLst xmlns:p14="http://schemas.microsoft.com/office/powerpoint/2010/main">
        <p14:section name="Standardabschnitt" id="{BCB6FD3F-B149-4204-A126-C8EE49087E03}">
          <p14:sldIdLst>
            <p14:sldId id="266"/>
            <p14:sldId id="271"/>
            <p14:sldId id="282"/>
            <p14:sldId id="290"/>
            <p14:sldId id="288"/>
            <p14:sldId id="307"/>
            <p14:sldId id="310"/>
            <p14:sldId id="311"/>
            <p14:sldId id="312"/>
            <p14:sldId id="289"/>
            <p14:sldId id="316"/>
            <p14:sldId id="313"/>
            <p14:sldId id="314"/>
            <p14:sldId id="315"/>
            <p14:sldId id="308"/>
            <p14:sldId id="318"/>
            <p14:sldId id="330"/>
            <p14:sldId id="319"/>
            <p14:sldId id="332"/>
            <p14:sldId id="320"/>
            <p14:sldId id="321"/>
            <p14:sldId id="322"/>
            <p14:sldId id="326"/>
            <p14:sldId id="323"/>
            <p14:sldId id="324"/>
            <p14:sldId id="325"/>
            <p14:sldId id="331"/>
            <p14:sldId id="327"/>
            <p14:sldId id="328"/>
            <p14:sldId id="329"/>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224" userDrawn="1">
          <p15:clr>
            <a:srgbClr val="A4A3A4"/>
          </p15:clr>
        </p15:guide>
        <p15:guide id="2" pos="2236"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9F5C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890" autoAdjust="0"/>
    <p:restoredTop sz="93326" autoAdjust="0"/>
  </p:normalViewPr>
  <p:slideViewPr>
    <p:cSldViewPr>
      <p:cViewPr varScale="1">
        <p:scale>
          <a:sx n="102" d="100"/>
          <a:sy n="102" d="100"/>
        </p:scale>
        <p:origin x="1062"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p:scale>
          <a:sx n="140" d="100"/>
          <a:sy n="140" d="100"/>
        </p:scale>
        <p:origin x="2640" y="102"/>
      </p:cViewPr>
      <p:guideLst>
        <p:guide orient="horz" pos="3224"/>
        <p:guide pos="2236"/>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viewProps" Target="viewProps.xml"/><Relationship Id="rId21" Type="http://schemas.openxmlformats.org/officeDocument/2006/relationships/slide" Target="slides/slide17.xml"/><Relationship Id="rId34" Type="http://schemas.openxmlformats.org/officeDocument/2006/relationships/slide" Target="slides/slide30.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tags" Target="tags/tag1.xml"/><Relationship Id="rId40"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notesMaster" Target="notesMasters/notesMaster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7.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0.wmf"/></Relationships>
</file>

<file path=ppt/handoutMasters/_rels/handoutMaster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tags" Target="../tags/tag4.xml"/><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3" name="Rectangle 5"/>
          <p:cNvSpPr>
            <a:spLocks noGrp="1" noChangeArrowheads="1"/>
          </p:cNvSpPr>
          <p:nvPr>
            <p:ph type="sldNum" sz="quarter" idx="3"/>
          </p:nvPr>
        </p:nvSpPr>
        <p:spPr bwMode="auto">
          <a:xfrm>
            <a:off x="5962668" y="9710795"/>
            <a:ext cx="559000" cy="362644"/>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r">
              <a:defRPr sz="1200"/>
            </a:lvl1pPr>
          </a:lstStyle>
          <a:p>
            <a:pPr>
              <a:defRPr/>
            </a:pPr>
            <a:endParaRPr lang="de-CH" sz="800" dirty="0"/>
          </a:p>
          <a:p>
            <a:pPr>
              <a:defRPr/>
            </a:pPr>
            <a:fld id="{8E2BE536-4308-43AA-BDA9-001B2A49FB18}" type="slidenum">
              <a:rPr lang="de-CH" sz="800"/>
              <a:pPr>
                <a:defRPr/>
              </a:pPr>
              <a:t>‹Nr.›</a:t>
            </a:fld>
            <a:endParaRPr lang="de-CH" sz="800" dirty="0"/>
          </a:p>
        </p:txBody>
      </p:sp>
      <p:pic>
        <p:nvPicPr>
          <p:cNvPr id="6" name="Picture 6" descr="Logo_cmyk_pos"/>
          <p:cNvPicPr>
            <a:picLocks noChangeAspect="1" noChangeArrowheads="1"/>
          </p:cNvPicPr>
          <p:nvPr/>
        </p:nvPicPr>
        <p:blipFill>
          <a:blip r:embed="rId3" cstate="print"/>
          <a:srcRect/>
          <a:stretch>
            <a:fillRect/>
          </a:stretch>
        </p:blipFill>
        <p:spPr bwMode="auto">
          <a:xfrm>
            <a:off x="167615" y="282057"/>
            <a:ext cx="2050909" cy="545490"/>
          </a:xfrm>
          <a:prstGeom prst="rect">
            <a:avLst/>
          </a:prstGeom>
          <a:noFill/>
          <a:ln w="9525">
            <a:noFill/>
            <a:miter lim="800000"/>
            <a:headEnd/>
            <a:tailEnd/>
          </a:ln>
        </p:spPr>
      </p:pic>
      <p:sp>
        <p:nvSpPr>
          <p:cNvPr id="8" name="HeaderHierarchieStufe"/>
          <p:cNvSpPr txBox="1">
            <a:spLocks noChangeArrowheads="1"/>
          </p:cNvSpPr>
          <p:nvPr/>
        </p:nvSpPr>
        <p:spPr bwMode="auto">
          <a:xfrm>
            <a:off x="3726666" y="282061"/>
            <a:ext cx="2141612" cy="246221"/>
          </a:xfrm>
          <a:prstGeom prst="rect">
            <a:avLst/>
          </a:prstGeom>
          <a:noFill/>
          <a:ln w="9525">
            <a:noFill/>
            <a:miter lim="800000"/>
            <a:headEnd/>
            <a:tailEnd/>
          </a:ln>
          <a:effectLst/>
        </p:spPr>
        <p:txBody>
          <a:bodyPr wrap="none" lIns="0" tIns="0" rIns="0" bIns="0">
            <a:spAutoFit/>
          </a:bodyPr>
          <a:lstStyle/>
          <a:p>
            <a:pPr>
              <a:defRPr/>
            </a:pPr>
            <a:r>
              <a:rPr lang="de-CH" sz="800" b="1" dirty="0"/>
              <a:t>Schweizer Armee</a:t>
            </a:r>
          </a:p>
          <a:p>
            <a:pPr>
              <a:defRPr/>
            </a:pPr>
            <a:r>
              <a:rPr lang="de-CH" sz="800" dirty="0"/>
              <a:t>Kommando Ausbildung – Lehrverband Logistik</a:t>
            </a:r>
          </a:p>
        </p:txBody>
      </p:sp>
      <p:sp>
        <p:nvSpPr>
          <p:cNvPr id="9" name="FooterAbSeite2"/>
          <p:cNvSpPr txBox="1"/>
          <p:nvPr/>
        </p:nvSpPr>
        <p:spPr>
          <a:xfrm>
            <a:off x="559000" y="9710794"/>
            <a:ext cx="5403668" cy="362644"/>
          </a:xfrm>
          <a:prstGeom prst="rect">
            <a:avLst/>
          </a:prstGeom>
          <a:noFill/>
        </p:spPr>
        <p:txBody>
          <a:bodyPr wrap="square" lIns="0" tIns="0" rIns="0" bIns="0">
            <a:noAutofit/>
          </a:bodyPr>
          <a:lstStyle/>
          <a:p>
            <a:pPr>
              <a:defRPr/>
            </a:pPr>
            <a:r>
              <a:rPr lang="de-CH" sz="800" b="1" dirty="0"/>
              <a:t>Kassen</a:t>
            </a:r>
          </a:p>
          <a:p>
            <a:pPr>
              <a:defRPr/>
            </a:pPr>
            <a:r>
              <a:rPr lang="de-CH" sz="800" dirty="0"/>
              <a:t>Schweizer Armee / Kommando Ausbildung – Lehrverband Logistik – </a:t>
            </a:r>
            <a:r>
              <a:rPr lang="de-CH" sz="800" dirty="0" err="1"/>
              <a:t>Höh</a:t>
            </a:r>
            <a:r>
              <a:rPr lang="de-CH" sz="800" dirty="0"/>
              <a:t> </a:t>
            </a:r>
            <a:r>
              <a:rPr lang="de-CH" sz="800" dirty="0" err="1"/>
              <a:t>Uof</a:t>
            </a:r>
            <a:r>
              <a:rPr lang="de-CH" sz="800" dirty="0"/>
              <a:t> LG 49 – FB Fourier</a:t>
            </a:r>
          </a:p>
        </p:txBody>
      </p:sp>
      <p:cxnSp>
        <p:nvCxnSpPr>
          <p:cNvPr id="10" name="Gerade Verbindung 9"/>
          <p:cNvCxnSpPr/>
          <p:nvPr/>
        </p:nvCxnSpPr>
        <p:spPr>
          <a:xfrm>
            <a:off x="559000" y="9670500"/>
            <a:ext cx="596266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custDataLst>
      <p:tags r:id="rId2"/>
    </p:custDataLst>
    <p:extLst>
      <p:ext uri="{BB962C8B-B14F-4D97-AF65-F5344CB8AC3E}">
        <p14:creationId xmlns:p14="http://schemas.microsoft.com/office/powerpoint/2010/main" val="12420038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425450" y="969963"/>
            <a:ext cx="3670300" cy="2754312"/>
          </a:xfrm>
          <a:prstGeom prst="rect">
            <a:avLst/>
          </a:prstGeom>
          <a:noFill/>
          <a:ln w="12700">
            <a:solidFill>
              <a:prstClr val="black"/>
            </a:solidFill>
          </a:ln>
        </p:spPr>
        <p:txBody>
          <a:bodyPr vert="horz" lIns="88124" tIns="44062" rIns="88124" bIns="44062" rtlCol="0" anchor="ctr"/>
          <a:lstStyle/>
          <a:p>
            <a:pPr lvl="0"/>
            <a:endParaRPr lang="de-CH" noProof="0"/>
          </a:p>
        </p:txBody>
      </p:sp>
      <p:sp>
        <p:nvSpPr>
          <p:cNvPr id="5" name="Notes Placeholder 4"/>
          <p:cNvSpPr>
            <a:spLocks noGrp="1"/>
          </p:cNvSpPr>
          <p:nvPr>
            <p:ph type="body" sz="quarter" idx="3"/>
          </p:nvPr>
        </p:nvSpPr>
        <p:spPr>
          <a:xfrm>
            <a:off x="559000" y="3868202"/>
            <a:ext cx="5962668" cy="5762007"/>
          </a:xfrm>
          <a:prstGeom prst="rect">
            <a:avLst/>
          </a:prstGeom>
        </p:spPr>
        <p:txBody>
          <a:bodyPr vert="horz" lIns="88124" tIns="44062" rIns="88124" bIns="44062" rtlCol="0">
            <a:normAutofit/>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de-CH" noProof="0" dirty="0"/>
          </a:p>
        </p:txBody>
      </p:sp>
      <p:sp>
        <p:nvSpPr>
          <p:cNvPr id="7" name="Slide Number Placeholder 6"/>
          <p:cNvSpPr>
            <a:spLocks noGrp="1"/>
          </p:cNvSpPr>
          <p:nvPr>
            <p:ph type="sldNum" sz="quarter" idx="5"/>
          </p:nvPr>
        </p:nvSpPr>
        <p:spPr>
          <a:xfrm>
            <a:off x="5962668" y="9710795"/>
            <a:ext cx="559000" cy="362644"/>
          </a:xfrm>
          <a:prstGeom prst="rect">
            <a:avLst/>
          </a:prstGeom>
        </p:spPr>
        <p:txBody>
          <a:bodyPr vert="horz" lIns="0" tIns="0" rIns="0" bIns="0" rtlCol="0" anchor="t" anchorCtr="0"/>
          <a:lstStyle>
            <a:lvl1pPr algn="r">
              <a:defRPr sz="800"/>
            </a:lvl1pPr>
          </a:lstStyle>
          <a:p>
            <a:pPr>
              <a:defRPr/>
            </a:pPr>
            <a:endParaRPr lang="de-CH"/>
          </a:p>
          <a:p>
            <a:pPr>
              <a:defRPr/>
            </a:pPr>
            <a:fld id="{C5BE8757-7895-4C7D-878A-F8D4073B74E6}" type="slidenum">
              <a:rPr lang="de-CH" smtClean="0"/>
              <a:pPr>
                <a:defRPr/>
              </a:pPr>
              <a:t>‹Nr.›</a:t>
            </a:fld>
            <a:endParaRPr lang="de-CH" dirty="0"/>
          </a:p>
        </p:txBody>
      </p:sp>
      <p:pic>
        <p:nvPicPr>
          <p:cNvPr id="8" name="Picture 6" descr="Logo_cmyk_pos"/>
          <p:cNvPicPr>
            <a:picLocks noChangeAspect="1" noChangeArrowheads="1"/>
          </p:cNvPicPr>
          <p:nvPr/>
        </p:nvPicPr>
        <p:blipFill>
          <a:blip r:embed="rId2" cstate="print"/>
          <a:srcRect/>
          <a:stretch>
            <a:fillRect/>
          </a:stretch>
        </p:blipFill>
        <p:spPr bwMode="auto">
          <a:xfrm>
            <a:off x="167703" y="282057"/>
            <a:ext cx="2050909" cy="545490"/>
          </a:xfrm>
          <a:prstGeom prst="rect">
            <a:avLst/>
          </a:prstGeom>
          <a:noFill/>
          <a:ln w="9525">
            <a:noFill/>
            <a:miter lim="800000"/>
            <a:headEnd/>
            <a:tailEnd/>
          </a:ln>
        </p:spPr>
      </p:pic>
      <p:sp>
        <p:nvSpPr>
          <p:cNvPr id="9" name="HeaderHierarchieStufe"/>
          <p:cNvSpPr txBox="1">
            <a:spLocks noChangeArrowheads="1"/>
          </p:cNvSpPr>
          <p:nvPr/>
        </p:nvSpPr>
        <p:spPr bwMode="auto">
          <a:xfrm>
            <a:off x="3726666" y="282061"/>
            <a:ext cx="2141612" cy="246221"/>
          </a:xfrm>
          <a:prstGeom prst="rect">
            <a:avLst/>
          </a:prstGeom>
          <a:noFill/>
          <a:ln w="9525">
            <a:noFill/>
            <a:miter lim="800000"/>
            <a:headEnd/>
            <a:tailEnd/>
          </a:ln>
          <a:effectLst/>
        </p:spPr>
        <p:txBody>
          <a:bodyPr wrap="none" lIns="0" tIns="0" rIns="0" bIns="0">
            <a:spAutoFit/>
          </a:bodyPr>
          <a:lstStyle/>
          <a:p>
            <a:pPr>
              <a:defRPr/>
            </a:pPr>
            <a:r>
              <a:rPr lang="de-CH" sz="800" b="1" dirty="0"/>
              <a:t>Schweizer Armee</a:t>
            </a:r>
          </a:p>
          <a:p>
            <a:pPr>
              <a:defRPr/>
            </a:pPr>
            <a:r>
              <a:rPr lang="de-CH" sz="800" baseline="0" dirty="0"/>
              <a:t>Kommando Ausbildung – Lehrverband Logistik</a:t>
            </a:r>
            <a:endParaRPr lang="de-CH" sz="800" dirty="0"/>
          </a:p>
        </p:txBody>
      </p:sp>
      <p:sp>
        <p:nvSpPr>
          <p:cNvPr id="10" name="FooterAbSeite2"/>
          <p:cNvSpPr txBox="1"/>
          <p:nvPr/>
        </p:nvSpPr>
        <p:spPr>
          <a:xfrm>
            <a:off x="559000" y="9710795"/>
            <a:ext cx="5403668" cy="362644"/>
          </a:xfrm>
          <a:prstGeom prst="rect">
            <a:avLst/>
          </a:prstGeom>
          <a:noFill/>
        </p:spPr>
        <p:txBody>
          <a:bodyPr wrap="square" lIns="0" tIns="0" rIns="0" bIns="0">
            <a:noAutofit/>
          </a:bodyPr>
          <a:lstStyle/>
          <a:p>
            <a:pPr>
              <a:defRPr/>
            </a:pPr>
            <a:r>
              <a:rPr lang="en-US" sz="800" b="1" dirty="0"/>
              <a:t>[</a:t>
            </a:r>
            <a:r>
              <a:rPr lang="en-US" sz="800" b="1" dirty="0" err="1"/>
              <a:t>Titel</a:t>
            </a:r>
            <a:r>
              <a:rPr lang="en-US" sz="800" b="1" dirty="0"/>
              <a:t> </a:t>
            </a:r>
            <a:r>
              <a:rPr lang="en-US" sz="800" b="1" dirty="0" err="1"/>
              <a:t>der</a:t>
            </a:r>
            <a:r>
              <a:rPr lang="en-US" sz="800" b="1" dirty="0"/>
              <a:t> </a:t>
            </a:r>
            <a:r>
              <a:rPr lang="en-US" sz="800" b="1" dirty="0" err="1"/>
              <a:t>Präsentation</a:t>
            </a:r>
            <a:r>
              <a:rPr lang="en-US" sz="800" b="1" dirty="0"/>
              <a:t>]</a:t>
            </a:r>
          </a:p>
          <a:p>
            <a:pPr>
              <a:defRPr/>
            </a:pPr>
            <a:r>
              <a:rPr lang="en-US" sz="800" dirty="0" err="1"/>
              <a:t>Schweizer</a:t>
            </a:r>
            <a:r>
              <a:rPr lang="en-US" sz="800" dirty="0"/>
              <a:t> </a:t>
            </a:r>
            <a:r>
              <a:rPr lang="en-US" sz="800" dirty="0" err="1"/>
              <a:t>Armee</a:t>
            </a:r>
            <a:r>
              <a:rPr lang="en-US" sz="800" dirty="0"/>
              <a:t> / </a:t>
            </a:r>
            <a:r>
              <a:rPr lang="en-US" sz="800" dirty="0" err="1"/>
              <a:t>Heer</a:t>
            </a:r>
            <a:r>
              <a:rPr lang="en-US" sz="800" baseline="0" dirty="0"/>
              <a:t> – </a:t>
            </a:r>
            <a:r>
              <a:rPr lang="en-US" sz="800" baseline="0" dirty="0" err="1"/>
              <a:t>Lehrverband</a:t>
            </a:r>
            <a:r>
              <a:rPr lang="en-US" sz="800" baseline="0" dirty="0"/>
              <a:t> </a:t>
            </a:r>
            <a:r>
              <a:rPr lang="en-US" sz="800" baseline="0" dirty="0" err="1"/>
              <a:t>Logistik</a:t>
            </a:r>
            <a:r>
              <a:rPr lang="en-US" sz="800" baseline="0" dirty="0"/>
              <a:t> – </a:t>
            </a:r>
            <a:r>
              <a:rPr lang="en-US" sz="800" baseline="0" dirty="0" err="1"/>
              <a:t>Höh</a:t>
            </a:r>
            <a:r>
              <a:rPr lang="en-US" sz="800" baseline="0" dirty="0"/>
              <a:t> </a:t>
            </a:r>
            <a:r>
              <a:rPr lang="en-US" sz="800" baseline="0" dirty="0" err="1"/>
              <a:t>Uof</a:t>
            </a:r>
            <a:r>
              <a:rPr lang="en-US" sz="800" baseline="0" dirty="0"/>
              <a:t> LG – FB Fourier</a:t>
            </a:r>
            <a:endParaRPr lang="de-CH" sz="800" dirty="0"/>
          </a:p>
        </p:txBody>
      </p:sp>
      <p:cxnSp>
        <p:nvCxnSpPr>
          <p:cNvPr id="12" name="Gerade Verbindung 11"/>
          <p:cNvCxnSpPr/>
          <p:nvPr/>
        </p:nvCxnSpPr>
        <p:spPr>
          <a:xfrm>
            <a:off x="559000" y="9670500"/>
            <a:ext cx="596266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1339969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800" kern="1200">
        <a:solidFill>
          <a:schemeClr val="tx1"/>
        </a:solidFill>
        <a:latin typeface="Arial" pitchFamily="34" charset="0"/>
        <a:ea typeface="+mn-ea"/>
        <a:cs typeface="Arial" pitchFamily="34" charset="0"/>
      </a:defRPr>
    </a:lvl1pPr>
    <a:lvl2pPr marL="457200" algn="l" rtl="0" eaLnBrk="0" fontAlgn="base" hangingPunct="0">
      <a:spcBef>
        <a:spcPct val="30000"/>
      </a:spcBef>
      <a:spcAft>
        <a:spcPct val="0"/>
      </a:spcAft>
      <a:defRPr sz="800" kern="1200">
        <a:solidFill>
          <a:schemeClr val="tx1"/>
        </a:solidFill>
        <a:latin typeface="Arial" pitchFamily="34" charset="0"/>
        <a:ea typeface="+mn-ea"/>
        <a:cs typeface="Arial" pitchFamily="34" charset="0"/>
      </a:defRPr>
    </a:lvl2pPr>
    <a:lvl3pPr marL="914400" algn="l" rtl="0" eaLnBrk="0" fontAlgn="base" hangingPunct="0">
      <a:spcBef>
        <a:spcPct val="30000"/>
      </a:spcBef>
      <a:spcAft>
        <a:spcPct val="0"/>
      </a:spcAft>
      <a:defRPr sz="800" kern="1200">
        <a:solidFill>
          <a:schemeClr val="tx1"/>
        </a:solidFill>
        <a:latin typeface="Arial" pitchFamily="34" charset="0"/>
        <a:ea typeface="+mn-ea"/>
        <a:cs typeface="Arial" pitchFamily="34" charset="0"/>
      </a:defRPr>
    </a:lvl3pPr>
    <a:lvl4pPr marL="1371600" algn="l" rtl="0" eaLnBrk="0" fontAlgn="base" hangingPunct="0">
      <a:spcBef>
        <a:spcPct val="30000"/>
      </a:spcBef>
      <a:spcAft>
        <a:spcPct val="0"/>
      </a:spcAft>
      <a:defRPr sz="800" kern="1200">
        <a:solidFill>
          <a:schemeClr val="tx1"/>
        </a:solidFill>
        <a:latin typeface="Arial" pitchFamily="34" charset="0"/>
        <a:ea typeface="+mn-ea"/>
        <a:cs typeface="Arial" pitchFamily="34" charset="0"/>
      </a:defRPr>
    </a:lvl4pPr>
    <a:lvl5pPr marL="1828800" algn="l" rtl="0" eaLnBrk="0" fontAlgn="base" hangingPunct="0">
      <a:spcBef>
        <a:spcPct val="30000"/>
      </a:spcBef>
      <a:spcAft>
        <a:spcPct val="0"/>
      </a:spcAft>
      <a:defRPr sz="800" kern="1200">
        <a:solidFill>
          <a:schemeClr val="tx1"/>
        </a:solidFill>
        <a:latin typeface="Arial" pitchFamily="34" charset="0"/>
        <a:ea typeface="+mn-ea"/>
        <a:cs typeface="Arial"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881246">
              <a:defRPr/>
            </a:pPr>
            <a:r>
              <a:rPr lang="de-CH" dirty="0"/>
              <a:t>Bereits ausgebildet</a:t>
            </a:r>
            <a:r>
              <a:rPr lang="de-CH" baseline="0" dirty="0"/>
              <a:t> im Kapitel Buchungen!</a:t>
            </a:r>
            <a:endParaRPr lang="de-CH" dirty="0"/>
          </a:p>
          <a:p>
            <a:endParaRPr lang="de-CH" dirty="0"/>
          </a:p>
        </p:txBody>
      </p:sp>
      <p:sp>
        <p:nvSpPr>
          <p:cNvPr id="4" name="Foliennummernplatzhalter 3"/>
          <p:cNvSpPr>
            <a:spLocks noGrp="1"/>
          </p:cNvSpPr>
          <p:nvPr>
            <p:ph type="sldNum" sz="quarter" idx="10"/>
          </p:nvPr>
        </p:nvSpPr>
        <p:spPr/>
        <p:txBody>
          <a:bodyPr/>
          <a:lstStyle/>
          <a:p>
            <a:pPr>
              <a:defRPr/>
            </a:pPr>
            <a:endParaRPr lang="de-CH" dirty="0"/>
          </a:p>
          <a:p>
            <a:pPr>
              <a:defRPr/>
            </a:pPr>
            <a:fld id="{C5BE8757-7895-4C7D-878A-F8D4073B74E6}" type="slidenum">
              <a:rPr lang="de-CH" smtClean="0"/>
              <a:pPr>
                <a:defRPr/>
              </a:pPr>
              <a:t>4</a:t>
            </a:fld>
            <a:endParaRPr lang="de-CH" dirty="0"/>
          </a:p>
        </p:txBody>
      </p:sp>
    </p:spTree>
    <p:extLst>
      <p:ext uri="{BB962C8B-B14F-4D97-AF65-F5344CB8AC3E}">
        <p14:creationId xmlns:p14="http://schemas.microsoft.com/office/powerpoint/2010/main" val="26881743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CH"/>
          </a:p>
        </p:txBody>
      </p:sp>
      <p:sp>
        <p:nvSpPr>
          <p:cNvPr id="4" name="Foliennummernplatzhalt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DABD429-46E9-416B-9978-6E142C64551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739436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CH"/>
          </a:p>
        </p:txBody>
      </p:sp>
      <p:sp>
        <p:nvSpPr>
          <p:cNvPr id="4" name="Foliennummernplatzhalt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DABD429-46E9-416B-9978-6E142C64551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4346963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CH"/>
          </a:p>
        </p:txBody>
      </p:sp>
      <p:sp>
        <p:nvSpPr>
          <p:cNvPr id="4" name="Foliennummernplatzhalt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DABD429-46E9-416B-9978-6E142C64551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0774490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CH"/>
          </a:p>
        </p:txBody>
      </p:sp>
      <p:sp>
        <p:nvSpPr>
          <p:cNvPr id="4" name="Foliennummernplatzhalt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DABD429-46E9-416B-9978-6E142C64551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6418690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CH"/>
          </a:p>
        </p:txBody>
      </p:sp>
      <p:sp>
        <p:nvSpPr>
          <p:cNvPr id="4" name="Foliennummernplatzhalt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DABD429-46E9-416B-9978-6E142C64551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7697586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CH"/>
          </a:p>
        </p:txBody>
      </p:sp>
      <p:sp>
        <p:nvSpPr>
          <p:cNvPr id="4" name="Foliennummernplatzhalt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DABD429-46E9-416B-9978-6E142C64551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943955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CH"/>
          </a:p>
        </p:txBody>
      </p:sp>
      <p:sp>
        <p:nvSpPr>
          <p:cNvPr id="4" name="Foliennummernplatzhalt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DABD429-46E9-416B-9978-6E142C64551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1631267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CH"/>
          </a:p>
        </p:txBody>
      </p:sp>
      <p:sp>
        <p:nvSpPr>
          <p:cNvPr id="4" name="Foliennummernplatzhalt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DABD429-46E9-416B-9978-6E142C64551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1804168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CH"/>
          </a:p>
        </p:txBody>
      </p:sp>
      <p:sp>
        <p:nvSpPr>
          <p:cNvPr id="4" name="Foliennummernplatzhalt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DABD429-46E9-416B-9978-6E142C64551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466762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dirty="0"/>
              <a:t>Bereits ausgebildet</a:t>
            </a:r>
            <a:r>
              <a:rPr lang="de-CH" baseline="0" dirty="0"/>
              <a:t> im Kapitel Buchungen!</a:t>
            </a:r>
            <a:endParaRPr lang="de-CH" dirty="0"/>
          </a:p>
        </p:txBody>
      </p:sp>
      <p:sp>
        <p:nvSpPr>
          <p:cNvPr id="4" name="Foliennummernplatzhalter 3"/>
          <p:cNvSpPr>
            <a:spLocks noGrp="1"/>
          </p:cNvSpPr>
          <p:nvPr>
            <p:ph type="sldNum" sz="quarter" idx="10"/>
          </p:nvPr>
        </p:nvSpPr>
        <p:spPr/>
        <p:txBody>
          <a:bodyPr/>
          <a:lstStyle/>
          <a:p>
            <a:pPr>
              <a:defRPr/>
            </a:pPr>
            <a:endParaRPr lang="de-CH" dirty="0"/>
          </a:p>
          <a:p>
            <a:pPr>
              <a:defRPr/>
            </a:pPr>
            <a:fld id="{C5BE8757-7895-4C7D-878A-F8D4073B74E6}" type="slidenum">
              <a:rPr lang="de-CH" smtClean="0"/>
              <a:pPr>
                <a:defRPr/>
              </a:pPr>
              <a:t>10</a:t>
            </a:fld>
            <a:endParaRPr lang="de-CH" dirty="0"/>
          </a:p>
        </p:txBody>
      </p:sp>
    </p:spTree>
    <p:extLst>
      <p:ext uri="{BB962C8B-B14F-4D97-AF65-F5344CB8AC3E}">
        <p14:creationId xmlns:p14="http://schemas.microsoft.com/office/powerpoint/2010/main" val="27556561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dirty="0"/>
              <a:t>Bereits ausgebildet</a:t>
            </a:r>
            <a:r>
              <a:rPr lang="de-CH" baseline="0" dirty="0"/>
              <a:t> im Kapitel Buchungen!</a:t>
            </a:r>
            <a:endParaRPr lang="de-CH" dirty="0"/>
          </a:p>
        </p:txBody>
      </p:sp>
      <p:sp>
        <p:nvSpPr>
          <p:cNvPr id="4" name="Foliennummernplatzhalter 3"/>
          <p:cNvSpPr>
            <a:spLocks noGrp="1"/>
          </p:cNvSpPr>
          <p:nvPr>
            <p:ph type="sldNum" sz="quarter" idx="10"/>
          </p:nvPr>
        </p:nvSpPr>
        <p:spPr/>
        <p:txBody>
          <a:bodyPr/>
          <a:lstStyle/>
          <a:p>
            <a:pPr>
              <a:defRPr/>
            </a:pPr>
            <a:endParaRPr lang="de-CH" dirty="0"/>
          </a:p>
          <a:p>
            <a:pPr>
              <a:defRPr/>
            </a:pPr>
            <a:fld id="{C5BE8757-7895-4C7D-878A-F8D4073B74E6}" type="slidenum">
              <a:rPr lang="de-CH" smtClean="0"/>
              <a:pPr>
                <a:defRPr/>
              </a:pPr>
              <a:t>11</a:t>
            </a:fld>
            <a:endParaRPr lang="de-CH" dirty="0"/>
          </a:p>
        </p:txBody>
      </p:sp>
    </p:spTree>
    <p:extLst>
      <p:ext uri="{BB962C8B-B14F-4D97-AF65-F5344CB8AC3E}">
        <p14:creationId xmlns:p14="http://schemas.microsoft.com/office/powerpoint/2010/main" val="25074659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a:p>
        </p:txBody>
      </p:sp>
      <p:sp>
        <p:nvSpPr>
          <p:cNvPr id="4" name="Foliennummernplatzhalt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DABD429-46E9-416B-9978-6E142C64551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604146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a:p>
        </p:txBody>
      </p:sp>
      <p:sp>
        <p:nvSpPr>
          <p:cNvPr id="4" name="Foliennummernplatzhalt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DABD429-46E9-416B-9978-6E142C64551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236703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a:p>
        </p:txBody>
      </p:sp>
      <p:sp>
        <p:nvSpPr>
          <p:cNvPr id="4" name="Foliennummernplatzhalt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DABD429-46E9-416B-9978-6E142C64551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830958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CH"/>
          </a:p>
        </p:txBody>
      </p:sp>
      <p:sp>
        <p:nvSpPr>
          <p:cNvPr id="4" name="Foliennummernplatzhalt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DABD429-46E9-416B-9978-6E142C64551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181647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CH"/>
          </a:p>
        </p:txBody>
      </p:sp>
      <p:sp>
        <p:nvSpPr>
          <p:cNvPr id="4" name="Foliennummernplatzhalt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DABD429-46E9-416B-9978-6E142C64551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978354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CH"/>
          </a:p>
        </p:txBody>
      </p:sp>
      <p:sp>
        <p:nvSpPr>
          <p:cNvPr id="4" name="Foliennummernplatzhalt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DABD429-46E9-416B-9978-6E142C64551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2205944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1.xml"/><Relationship Id="rId1" Type="http://schemas.openxmlformats.org/officeDocument/2006/relationships/tags" Target="../tags/tag3.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3" Type="http://schemas.openxmlformats.org/officeDocument/2006/relationships/image" Target="../media/image5.svg"/><Relationship Id="rId7" Type="http://schemas.openxmlformats.org/officeDocument/2006/relationships/image" Target="../media/image9.svg"/><Relationship Id="rId12" Type="http://schemas.openxmlformats.org/officeDocument/2006/relationships/image" Target="../media/image14.png"/><Relationship Id="rId17" Type="http://schemas.openxmlformats.org/officeDocument/2006/relationships/image" Target="../media/image19.png"/><Relationship Id="rId2" Type="http://schemas.openxmlformats.org/officeDocument/2006/relationships/image" Target="../media/image4.png"/><Relationship Id="rId16" Type="http://schemas.openxmlformats.org/officeDocument/2006/relationships/image" Target="../media/image18.svg"/><Relationship Id="rId1" Type="http://schemas.openxmlformats.org/officeDocument/2006/relationships/slideMaster" Target="../slideMasters/slideMaster1.xml"/><Relationship Id="rId6" Type="http://schemas.openxmlformats.org/officeDocument/2006/relationships/image" Target="../media/image8.png"/><Relationship Id="rId11" Type="http://schemas.openxmlformats.org/officeDocument/2006/relationships/image" Target="../media/image13.svg"/><Relationship Id="rId5" Type="http://schemas.openxmlformats.org/officeDocument/2006/relationships/image" Target="../media/image7.svg"/><Relationship Id="rId15" Type="http://schemas.openxmlformats.org/officeDocument/2006/relationships/image" Target="../media/image17.pn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svg"/><Relationship Id="rId14" Type="http://schemas.openxmlformats.org/officeDocument/2006/relationships/image" Target="../media/image16.sv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seite">
    <p:spTree>
      <p:nvGrpSpPr>
        <p:cNvPr id="1" name=""/>
        <p:cNvGrpSpPr/>
        <p:nvPr/>
      </p:nvGrpSpPr>
      <p:grpSpPr>
        <a:xfrm>
          <a:off x="0" y="0"/>
          <a:ext cx="0" cy="0"/>
          <a:chOff x="0" y="0"/>
          <a:chExt cx="0" cy="0"/>
        </a:xfrm>
      </p:grpSpPr>
      <p:pic>
        <p:nvPicPr>
          <p:cNvPr id="4" name="Picture 6" descr="Logo_cmyk_pos"/>
          <p:cNvPicPr>
            <a:picLocks noChangeAspect="1" noChangeArrowheads="1"/>
          </p:cNvPicPr>
          <p:nvPr/>
        </p:nvPicPr>
        <p:blipFill>
          <a:blip r:embed="rId3" cstate="print"/>
          <a:srcRect/>
          <a:stretch>
            <a:fillRect/>
          </a:stretch>
        </p:blipFill>
        <p:spPr bwMode="auto">
          <a:xfrm>
            <a:off x="936000" y="388938"/>
            <a:ext cx="1981200" cy="487362"/>
          </a:xfrm>
          <a:prstGeom prst="rect">
            <a:avLst/>
          </a:prstGeom>
          <a:noFill/>
          <a:ln w="9525">
            <a:noFill/>
            <a:miter lim="800000"/>
            <a:headEnd/>
            <a:tailEnd/>
          </a:ln>
        </p:spPr>
      </p:pic>
      <p:sp>
        <p:nvSpPr>
          <p:cNvPr id="5" name="HeaderHierarchieStufe"/>
          <p:cNvSpPr txBox="1">
            <a:spLocks noChangeArrowheads="1"/>
          </p:cNvSpPr>
          <p:nvPr/>
        </p:nvSpPr>
        <p:spPr bwMode="auto">
          <a:xfrm>
            <a:off x="4572000" y="387000"/>
            <a:ext cx="2391680" cy="276999"/>
          </a:xfrm>
          <a:prstGeom prst="rect">
            <a:avLst/>
          </a:prstGeom>
          <a:noFill/>
          <a:ln w="9525">
            <a:noFill/>
            <a:miter lim="800000"/>
            <a:headEnd/>
            <a:tailEnd/>
          </a:ln>
          <a:effectLst/>
        </p:spPr>
        <p:txBody>
          <a:bodyPr wrap="none" lIns="0" tIns="0" rIns="0" bIns="0">
            <a:spAutoFit/>
          </a:bodyPr>
          <a:lstStyle/>
          <a:p>
            <a:pPr>
              <a:defRPr/>
            </a:pPr>
            <a:r>
              <a:rPr lang="de-CH" sz="900" b="1" dirty="0"/>
              <a:t>Schweizer Armee</a:t>
            </a:r>
          </a:p>
          <a:p>
            <a:pPr>
              <a:defRPr/>
            </a:pPr>
            <a:r>
              <a:rPr lang="de-CH" sz="900" baseline="0" dirty="0"/>
              <a:t>Kommando Ausbildung – Lehrverband Logistik</a:t>
            </a:r>
            <a:endParaRPr lang="de-CH" sz="900" dirty="0"/>
          </a:p>
        </p:txBody>
      </p:sp>
      <p:sp>
        <p:nvSpPr>
          <p:cNvPr id="3074" name="Titel"/>
          <p:cNvSpPr>
            <a:spLocks noGrp="1" noChangeArrowheads="1"/>
          </p:cNvSpPr>
          <p:nvPr>
            <p:ph type="ctrTitle"/>
          </p:nvPr>
        </p:nvSpPr>
        <p:spPr>
          <a:xfrm>
            <a:off x="1296000" y="2340000"/>
            <a:ext cx="7488000" cy="2844000"/>
          </a:xfrm>
          <a:prstGeom prst="rect">
            <a:avLst/>
          </a:prstGeom>
        </p:spPr>
        <p:txBody>
          <a:bodyPr lIns="0" tIns="0" rIns="0" bIns="0"/>
          <a:lstStyle>
            <a:lvl1pPr>
              <a:defRPr sz="5200"/>
            </a:lvl1pPr>
          </a:lstStyle>
          <a:p>
            <a:r>
              <a:rPr lang="de-DE"/>
              <a:t>Titelmasterformat durch Klicken bearbeiten</a:t>
            </a:r>
            <a:endParaRPr lang="de-CH" dirty="0"/>
          </a:p>
        </p:txBody>
      </p:sp>
      <p:sp>
        <p:nvSpPr>
          <p:cNvPr id="3075" name="DatumOrt"/>
          <p:cNvSpPr>
            <a:spLocks noGrp="1" noChangeArrowheads="1"/>
          </p:cNvSpPr>
          <p:nvPr>
            <p:ph type="subTitle" idx="1"/>
          </p:nvPr>
        </p:nvSpPr>
        <p:spPr>
          <a:xfrm>
            <a:off x="1296000" y="5220000"/>
            <a:ext cx="7488000" cy="792000"/>
          </a:xfrm>
          <a:prstGeom prst="rect">
            <a:avLst/>
          </a:prstGeom>
        </p:spPr>
        <p:txBody>
          <a:bodyPr lIns="0" tIns="0" rIns="0" bIns="0"/>
          <a:lstStyle>
            <a:lvl1pPr marL="0" indent="0">
              <a:defRPr sz="3600"/>
            </a:lvl1pPr>
          </a:lstStyle>
          <a:p>
            <a:r>
              <a:rPr lang="de-DE"/>
              <a:t>Formatvorlage des Untertitelmasters durch Klicken bearbeiten</a:t>
            </a:r>
            <a:endParaRPr lang="de-CH" dirty="0"/>
          </a:p>
        </p:txBody>
      </p:sp>
      <p:sp>
        <p:nvSpPr>
          <p:cNvPr id="8" name="HierarchieStufeGradVornameName"/>
          <p:cNvSpPr>
            <a:spLocks noGrp="1" noChangeArrowheads="1"/>
          </p:cNvSpPr>
          <p:nvPr>
            <p:ph type="ftr" sz="quarter" idx="10"/>
          </p:nvPr>
        </p:nvSpPr>
        <p:spPr>
          <a:xfrm>
            <a:off x="1296000" y="6120000"/>
            <a:ext cx="7488000" cy="612000"/>
          </a:xfrm>
          <a:prstGeom prst="rect">
            <a:avLst/>
          </a:prstGeom>
        </p:spPr>
        <p:txBody>
          <a:bodyPr lIns="0" tIns="0" rIns="0" bIns="0"/>
          <a:lstStyle>
            <a:lvl1pPr>
              <a:defRPr sz="2400" b="0"/>
            </a:lvl1pPr>
          </a:lstStyle>
          <a:p>
            <a:pPr>
              <a:defRPr/>
            </a:pPr>
            <a:r>
              <a:rPr lang="de-CH" dirty="0"/>
              <a:t>[Hierarchiestufe bis </a:t>
            </a:r>
            <a:r>
              <a:rPr lang="de-CH" dirty="0" err="1"/>
              <a:t>Trp</a:t>
            </a:r>
            <a:r>
              <a:rPr lang="de-CH" dirty="0"/>
              <a:t> </a:t>
            </a:r>
            <a:r>
              <a:rPr lang="de-CH" dirty="0" err="1"/>
              <a:t>Kö</a:t>
            </a:r>
            <a:r>
              <a:rPr lang="de-CH" dirty="0"/>
              <a:t>, Grad Vorname Name]</a:t>
            </a:r>
          </a:p>
        </p:txBody>
      </p:sp>
      <p:pic>
        <p:nvPicPr>
          <p:cNvPr id="9" name="Emblem" descr="empty_transparent copy.png"/>
          <p:cNvPicPr>
            <a:picLocks noChangeAspect="1"/>
          </p:cNvPicPr>
          <p:nvPr userDrawn="1"/>
        </p:nvPicPr>
        <p:blipFill>
          <a:blip r:embed="rId4" cstate="print"/>
          <a:srcRect/>
          <a:stretch>
            <a:fillRect/>
          </a:stretch>
        </p:blipFill>
        <p:spPr bwMode="auto">
          <a:xfrm>
            <a:off x="7286625" y="388938"/>
            <a:ext cx="1497013" cy="1497012"/>
          </a:xfrm>
          <a:prstGeom prst="rect">
            <a:avLst/>
          </a:prstGeom>
          <a:noFill/>
          <a:ln w="9525">
            <a:noFill/>
            <a:miter lim="800000"/>
            <a:headEnd/>
            <a:tailEnd/>
          </a:ln>
        </p:spPr>
      </p:pic>
    </p:spTree>
    <p:custDataLst>
      <p:tags r:id="rId1"/>
    </p:custData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Folgeseite">
    <p:spTree>
      <p:nvGrpSpPr>
        <p:cNvPr id="1" name=""/>
        <p:cNvGrpSpPr/>
        <p:nvPr/>
      </p:nvGrpSpPr>
      <p:grpSpPr>
        <a:xfrm>
          <a:off x="0" y="0"/>
          <a:ext cx="0" cy="0"/>
          <a:chOff x="0" y="0"/>
          <a:chExt cx="0" cy="0"/>
        </a:xfrm>
      </p:grpSpPr>
      <p:sp>
        <p:nvSpPr>
          <p:cNvPr id="3" name="Content Placeholder 2"/>
          <p:cNvSpPr>
            <a:spLocks noGrp="1"/>
          </p:cNvSpPr>
          <p:nvPr>
            <p:ph idx="1"/>
          </p:nvPr>
        </p:nvSpPr>
        <p:spPr>
          <a:xfrm>
            <a:off x="1296000" y="1222375"/>
            <a:ext cx="7488000" cy="4896000"/>
          </a:xfrm>
          <a:prstGeom prst="rect">
            <a:avLst/>
          </a:prstGeom>
        </p:spPr>
        <p:txBody>
          <a:bodyPr lIns="0" tIns="0" rIns="0" bIns="0"/>
          <a:lstStyle>
            <a:lvl1pPr marL="0" indent="0" defTabSz="900000">
              <a:spcBef>
                <a:spcPts val="500"/>
              </a:spcBef>
              <a:buFont typeface="Arial" pitchFamily="34" charset="0"/>
              <a:buNone/>
              <a:tabLst>
                <a:tab pos="900000" algn="l"/>
              </a:tabLst>
              <a:defRPr sz="2100" b="0"/>
            </a:lvl1pPr>
            <a:lvl2pPr marL="360000" indent="-180000" defTabSz="900000">
              <a:spcBef>
                <a:spcPts val="500"/>
              </a:spcBef>
              <a:buFont typeface="Arial" pitchFamily="34" charset="0"/>
              <a:buChar char="•"/>
              <a:tabLst>
                <a:tab pos="900000" algn="l"/>
              </a:tabLst>
              <a:defRPr sz="2100" b="0"/>
            </a:lvl2pPr>
            <a:lvl3pPr marL="720000" indent="-180000" defTabSz="900000">
              <a:spcBef>
                <a:spcPts val="500"/>
              </a:spcBef>
              <a:buFont typeface="Arial" pitchFamily="34" charset="0"/>
              <a:buChar char="•"/>
              <a:tabLst>
                <a:tab pos="900000" algn="l"/>
              </a:tabLst>
              <a:defRPr sz="2100" b="0"/>
            </a:lvl3pPr>
            <a:lvl4pPr marL="1080000" indent="-180000" defTabSz="900000">
              <a:spcBef>
                <a:spcPts val="500"/>
              </a:spcBef>
              <a:buFont typeface="Arial" pitchFamily="34" charset="0"/>
              <a:buChar char="•"/>
              <a:tabLst>
                <a:tab pos="900000" algn="l"/>
              </a:tabLst>
              <a:defRPr sz="2100" b="0"/>
            </a:lvl4pPr>
            <a:lvl5pPr marL="1440000" indent="-180000" defTabSz="900000">
              <a:spcBef>
                <a:spcPts val="500"/>
              </a:spcBef>
              <a:buFont typeface="Arial" pitchFamily="34" charset="0"/>
              <a:buChar char="•"/>
              <a:tabLst>
                <a:tab pos="900000" algn="l"/>
              </a:tabLst>
              <a:defRPr sz="2100" b="0"/>
            </a:lvl5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de-CH" dirty="0"/>
          </a:p>
        </p:txBody>
      </p:sp>
      <p:sp>
        <p:nvSpPr>
          <p:cNvPr id="8" name="Titel"/>
          <p:cNvSpPr>
            <a:spLocks noGrp="1" noChangeArrowheads="1"/>
          </p:cNvSpPr>
          <p:nvPr>
            <p:ph type="title"/>
          </p:nvPr>
        </p:nvSpPr>
        <p:spPr bwMode="auto">
          <a:xfrm>
            <a:off x="1296000" y="288000"/>
            <a:ext cx="7488000" cy="881062"/>
          </a:xfrm>
          <a:prstGeom prst="rect">
            <a:avLst/>
          </a:prstGeom>
          <a:noFill/>
          <a:ln w="9525">
            <a:noFill/>
            <a:miter lim="800000"/>
            <a:headEnd/>
            <a:tailEnd/>
          </a:ln>
        </p:spPr>
        <p:txBody>
          <a:bodyPr lIns="0" tIns="0" rIns="0" bIns="0"/>
          <a:lstStyle/>
          <a:p>
            <a:pPr lvl="0"/>
            <a:r>
              <a:rPr lang="de-DE"/>
              <a:t>Titelmasterformat durch Klicken bearbeiten</a:t>
            </a:r>
            <a:endParaRPr lang="de-CH" dirty="0"/>
          </a:p>
        </p:txBody>
      </p:sp>
    </p:spTree>
  </p:cSld>
  <p:clrMapOvr>
    <a:masterClrMapping/>
  </p:clrMapOvr>
  <p:hf sldNum="0" hdr="0" dt="0"/>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Folgeseite">
    <p:spTree>
      <p:nvGrpSpPr>
        <p:cNvPr id="1" name=""/>
        <p:cNvGrpSpPr/>
        <p:nvPr/>
      </p:nvGrpSpPr>
      <p:grpSpPr>
        <a:xfrm>
          <a:off x="0" y="0"/>
          <a:ext cx="0" cy="0"/>
          <a:chOff x="0" y="0"/>
          <a:chExt cx="0" cy="0"/>
        </a:xfrm>
      </p:grpSpPr>
      <p:sp>
        <p:nvSpPr>
          <p:cNvPr id="3" name="Content Placeholder 2"/>
          <p:cNvSpPr>
            <a:spLocks noGrp="1"/>
          </p:cNvSpPr>
          <p:nvPr>
            <p:ph idx="1"/>
          </p:nvPr>
        </p:nvSpPr>
        <p:spPr>
          <a:xfrm>
            <a:off x="1296000" y="1222375"/>
            <a:ext cx="7488000" cy="4896000"/>
          </a:xfrm>
          <a:prstGeom prst="rect">
            <a:avLst/>
          </a:prstGeom>
        </p:spPr>
        <p:txBody>
          <a:bodyPr lIns="0" tIns="0" rIns="0" bIns="0"/>
          <a:lstStyle>
            <a:lvl1pPr marL="0" indent="0" defTabSz="900000">
              <a:spcBef>
                <a:spcPts val="500"/>
              </a:spcBef>
              <a:buFont typeface="Arial" pitchFamily="34" charset="0"/>
              <a:buNone/>
              <a:tabLst>
                <a:tab pos="900000" algn="l"/>
              </a:tabLst>
              <a:defRPr sz="2100" b="0"/>
            </a:lvl1pPr>
            <a:lvl2pPr marL="360000" indent="-180000" defTabSz="900000">
              <a:spcBef>
                <a:spcPts val="500"/>
              </a:spcBef>
              <a:buFont typeface="Arial" pitchFamily="34" charset="0"/>
              <a:buChar char="•"/>
              <a:tabLst>
                <a:tab pos="900000" algn="l"/>
              </a:tabLst>
              <a:defRPr sz="2100" b="0"/>
            </a:lvl2pPr>
            <a:lvl3pPr marL="720000" indent="-180000" defTabSz="900000">
              <a:spcBef>
                <a:spcPts val="500"/>
              </a:spcBef>
              <a:buFont typeface="Arial" pitchFamily="34" charset="0"/>
              <a:buChar char="•"/>
              <a:tabLst>
                <a:tab pos="900000" algn="l"/>
              </a:tabLst>
              <a:defRPr sz="2100" b="0"/>
            </a:lvl3pPr>
            <a:lvl4pPr marL="1080000" indent="-180000" defTabSz="900000">
              <a:spcBef>
                <a:spcPts val="500"/>
              </a:spcBef>
              <a:buFont typeface="Arial" pitchFamily="34" charset="0"/>
              <a:buChar char="•"/>
              <a:tabLst>
                <a:tab pos="900000" algn="l"/>
              </a:tabLst>
              <a:defRPr sz="2100" b="0"/>
            </a:lvl4pPr>
            <a:lvl5pPr marL="1440000" indent="-180000" defTabSz="900000">
              <a:spcBef>
                <a:spcPts val="500"/>
              </a:spcBef>
              <a:buFont typeface="Arial" pitchFamily="34" charset="0"/>
              <a:buChar char="•"/>
              <a:tabLst>
                <a:tab pos="900000" algn="l"/>
              </a:tabLst>
              <a:defRPr sz="2100" b="0"/>
            </a:lvl5pPr>
          </a:lstStyle>
          <a:p>
            <a:pPr lvl="0"/>
            <a:r>
              <a:rPr lang="de-CH" noProof="0" dirty="0"/>
              <a:t>Textmasterformate durch Klicken bearbeiten</a:t>
            </a:r>
          </a:p>
          <a:p>
            <a:pPr lvl="1"/>
            <a:r>
              <a:rPr lang="de-CH" noProof="0" dirty="0"/>
              <a:t>Zweite Ebene</a:t>
            </a:r>
          </a:p>
          <a:p>
            <a:pPr lvl="2"/>
            <a:r>
              <a:rPr lang="de-CH" noProof="0" dirty="0"/>
              <a:t>Dritte Ebene</a:t>
            </a:r>
          </a:p>
          <a:p>
            <a:pPr lvl="3"/>
            <a:r>
              <a:rPr lang="de-CH" noProof="0" dirty="0"/>
              <a:t>Vierte Ebene</a:t>
            </a:r>
          </a:p>
          <a:p>
            <a:pPr lvl="4"/>
            <a:r>
              <a:rPr lang="de-CH" noProof="0" dirty="0"/>
              <a:t>Fünfte Ebene</a:t>
            </a:r>
          </a:p>
        </p:txBody>
      </p:sp>
      <p:sp>
        <p:nvSpPr>
          <p:cNvPr id="8" name="Titel"/>
          <p:cNvSpPr>
            <a:spLocks noGrp="1" noChangeArrowheads="1"/>
          </p:cNvSpPr>
          <p:nvPr>
            <p:ph type="title"/>
          </p:nvPr>
        </p:nvSpPr>
        <p:spPr bwMode="auto">
          <a:xfrm>
            <a:off x="1296000" y="288000"/>
            <a:ext cx="7488000" cy="881062"/>
          </a:xfrm>
          <a:prstGeom prst="rect">
            <a:avLst/>
          </a:prstGeom>
          <a:noFill/>
          <a:ln w="9525">
            <a:noFill/>
            <a:miter lim="800000"/>
            <a:headEnd/>
            <a:tailEnd/>
          </a:ln>
        </p:spPr>
        <p:txBody>
          <a:bodyPr lIns="0" tIns="0" rIns="0" bIns="0"/>
          <a:lstStyle/>
          <a:p>
            <a:pPr lvl="0"/>
            <a:r>
              <a:rPr lang="de-CH" noProof="0" dirty="0"/>
              <a:t>Titelmasterformat durch Klicken bearbeiten</a:t>
            </a:r>
          </a:p>
        </p:txBody>
      </p:sp>
    </p:spTree>
    <p:extLst>
      <p:ext uri="{BB962C8B-B14F-4D97-AF65-F5344CB8AC3E}">
        <p14:creationId xmlns:p14="http://schemas.microsoft.com/office/powerpoint/2010/main" val="1997238244"/>
      </p:ext>
    </p:extLst>
  </p:cSld>
  <p:clrMapOvr>
    <a:masterClrMapping/>
  </p:clrMapOvr>
  <p:hf sldNum="0" hdr="0" dt="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Folgeseite">
    <p:spTree>
      <p:nvGrpSpPr>
        <p:cNvPr id="1" name=""/>
        <p:cNvGrpSpPr/>
        <p:nvPr/>
      </p:nvGrpSpPr>
      <p:grpSpPr>
        <a:xfrm>
          <a:off x="0" y="0"/>
          <a:ext cx="0" cy="0"/>
          <a:chOff x="0" y="0"/>
          <a:chExt cx="0" cy="0"/>
        </a:xfrm>
      </p:grpSpPr>
      <p:sp>
        <p:nvSpPr>
          <p:cNvPr id="3" name="Content Placeholder 2"/>
          <p:cNvSpPr>
            <a:spLocks noGrp="1"/>
          </p:cNvSpPr>
          <p:nvPr>
            <p:ph idx="1"/>
          </p:nvPr>
        </p:nvSpPr>
        <p:spPr>
          <a:xfrm>
            <a:off x="1296000" y="1222375"/>
            <a:ext cx="7488000" cy="4896000"/>
          </a:xfrm>
          <a:prstGeom prst="rect">
            <a:avLst/>
          </a:prstGeom>
        </p:spPr>
        <p:txBody>
          <a:bodyPr lIns="0" tIns="0" rIns="0" bIns="0"/>
          <a:lstStyle>
            <a:lvl1pPr marL="0" indent="0" defTabSz="900000">
              <a:spcBef>
                <a:spcPts val="500"/>
              </a:spcBef>
              <a:buFont typeface="Arial" pitchFamily="34" charset="0"/>
              <a:buNone/>
              <a:tabLst>
                <a:tab pos="900000" algn="l"/>
              </a:tabLst>
              <a:defRPr sz="2100" b="0"/>
            </a:lvl1pPr>
            <a:lvl2pPr marL="360000" indent="-180000" defTabSz="900000">
              <a:spcBef>
                <a:spcPts val="500"/>
              </a:spcBef>
              <a:buFont typeface="Arial" pitchFamily="34" charset="0"/>
              <a:buChar char="•"/>
              <a:tabLst>
                <a:tab pos="900000" algn="l"/>
              </a:tabLst>
              <a:defRPr sz="2100" b="0"/>
            </a:lvl2pPr>
            <a:lvl3pPr marL="720000" indent="-180000" defTabSz="900000">
              <a:spcBef>
                <a:spcPts val="500"/>
              </a:spcBef>
              <a:buFont typeface="Arial" pitchFamily="34" charset="0"/>
              <a:buChar char="•"/>
              <a:tabLst>
                <a:tab pos="900000" algn="l"/>
              </a:tabLst>
              <a:defRPr sz="2100" b="0"/>
            </a:lvl3pPr>
            <a:lvl4pPr marL="1080000" indent="-180000" defTabSz="900000">
              <a:spcBef>
                <a:spcPts val="500"/>
              </a:spcBef>
              <a:buFont typeface="Arial" pitchFamily="34" charset="0"/>
              <a:buChar char="•"/>
              <a:tabLst>
                <a:tab pos="900000" algn="l"/>
              </a:tabLst>
              <a:defRPr sz="2100" b="0"/>
            </a:lvl4pPr>
            <a:lvl5pPr marL="1440000" indent="-180000" defTabSz="900000">
              <a:spcBef>
                <a:spcPts val="500"/>
              </a:spcBef>
              <a:buFont typeface="Arial" pitchFamily="34" charset="0"/>
              <a:buChar char="•"/>
              <a:tabLst>
                <a:tab pos="900000" algn="l"/>
              </a:tabLst>
              <a:defRPr sz="2100" b="0"/>
            </a:lvl5pPr>
          </a:lstStyle>
          <a:p>
            <a:pPr lvl="0"/>
            <a:r>
              <a:rPr lang="de-CH" noProof="0" dirty="0"/>
              <a:t>Textmasterformate durch Klicken bearbeiten</a:t>
            </a:r>
          </a:p>
          <a:p>
            <a:pPr lvl="1"/>
            <a:r>
              <a:rPr lang="de-CH" noProof="0" dirty="0"/>
              <a:t>Zweite Ebene</a:t>
            </a:r>
          </a:p>
          <a:p>
            <a:pPr lvl="2"/>
            <a:r>
              <a:rPr lang="de-CH" noProof="0" dirty="0"/>
              <a:t>Dritte Ebene</a:t>
            </a:r>
          </a:p>
          <a:p>
            <a:pPr lvl="3"/>
            <a:r>
              <a:rPr lang="de-CH" noProof="0" dirty="0"/>
              <a:t>Vierte Ebene</a:t>
            </a:r>
          </a:p>
          <a:p>
            <a:pPr lvl="4"/>
            <a:r>
              <a:rPr lang="de-CH" noProof="0" dirty="0"/>
              <a:t>Fünfte Ebene</a:t>
            </a:r>
          </a:p>
        </p:txBody>
      </p:sp>
      <p:sp>
        <p:nvSpPr>
          <p:cNvPr id="8" name="Titel"/>
          <p:cNvSpPr>
            <a:spLocks noGrp="1" noChangeArrowheads="1"/>
          </p:cNvSpPr>
          <p:nvPr>
            <p:ph type="title"/>
          </p:nvPr>
        </p:nvSpPr>
        <p:spPr bwMode="auto">
          <a:xfrm>
            <a:off x="1296000" y="288000"/>
            <a:ext cx="7488000" cy="881062"/>
          </a:xfrm>
          <a:prstGeom prst="rect">
            <a:avLst/>
          </a:prstGeom>
          <a:noFill/>
          <a:ln w="9525">
            <a:noFill/>
            <a:miter lim="800000"/>
            <a:headEnd/>
            <a:tailEnd/>
          </a:ln>
        </p:spPr>
        <p:txBody>
          <a:bodyPr lIns="0" tIns="0" rIns="0" bIns="0"/>
          <a:lstStyle/>
          <a:p>
            <a:pPr lvl="0"/>
            <a:r>
              <a:rPr lang="de-CH" noProof="0" dirty="0"/>
              <a:t>Titelmasterformat durch Klicken bearbeiten</a:t>
            </a:r>
          </a:p>
        </p:txBody>
      </p:sp>
    </p:spTree>
    <p:extLst>
      <p:ext uri="{BB962C8B-B14F-4D97-AF65-F5344CB8AC3E}">
        <p14:creationId xmlns:p14="http://schemas.microsoft.com/office/powerpoint/2010/main" val="2941658852"/>
      </p:ext>
    </p:extLst>
  </p:cSld>
  <p:clrMapOvr>
    <a:masterClrMapping/>
  </p:clrMapOvr>
  <p:hf sldNum="0" hdr="0" dt="0"/>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Titel und Text">
    <p:spTree>
      <p:nvGrpSpPr>
        <p:cNvPr id="1" name=""/>
        <p:cNvGrpSpPr/>
        <p:nvPr/>
      </p:nvGrpSpPr>
      <p:grpSpPr>
        <a:xfrm>
          <a:off x="0" y="0"/>
          <a:ext cx="0" cy="0"/>
          <a:chOff x="0" y="0"/>
          <a:chExt cx="0" cy="0"/>
        </a:xfrm>
      </p:grpSpPr>
      <p:sp>
        <p:nvSpPr>
          <p:cNvPr id="4" name="Datumsplatzhalter 3"/>
          <p:cNvSpPr>
            <a:spLocks noGrp="1"/>
          </p:cNvSpPr>
          <p:nvPr>
            <p:ph type="dt" sz="half" idx="10"/>
          </p:nvPr>
        </p:nvSpPr>
        <p:spPr>
          <a:xfrm>
            <a:off x="514350" y="6286859"/>
            <a:ext cx="1116012" cy="216000"/>
          </a:xfrm>
        </p:spPr>
        <p:txBody>
          <a:bodyPr/>
          <a:lstStyle/>
          <a:p>
            <a:fld id="{44641BFB-5BD0-4C55-852C-8A856172B386}" type="datetime1">
              <a:rPr lang="en-GB" smtClean="0"/>
              <a:t>30/10/2023</a:t>
            </a:fld>
            <a:endParaRPr lang="de-CH"/>
          </a:p>
        </p:txBody>
      </p:sp>
      <p:sp>
        <p:nvSpPr>
          <p:cNvPr id="5" name="Fußzeilenplatzhalter 4"/>
          <p:cNvSpPr>
            <a:spLocks noGrp="1"/>
          </p:cNvSpPr>
          <p:nvPr>
            <p:ph type="ftr" sz="quarter" idx="11"/>
          </p:nvPr>
        </p:nvSpPr>
        <p:spPr>
          <a:xfrm>
            <a:off x="2016126" y="6286859"/>
            <a:ext cx="5111749" cy="216000"/>
          </a:xfrm>
        </p:spPr>
        <p:txBody>
          <a:bodyPr/>
          <a:lstStyle/>
          <a:p>
            <a:r>
              <a:rPr lang="de-CH"/>
              <a:t>Anton Stadelmann</a:t>
            </a:r>
          </a:p>
        </p:txBody>
      </p:sp>
      <p:sp>
        <p:nvSpPr>
          <p:cNvPr id="9" name="Textplatzhalter 8"/>
          <p:cNvSpPr>
            <a:spLocks noGrp="1"/>
          </p:cNvSpPr>
          <p:nvPr>
            <p:ph type="body" sz="quarter" idx="14"/>
          </p:nvPr>
        </p:nvSpPr>
        <p:spPr>
          <a:xfrm>
            <a:off x="514350" y="1198800"/>
            <a:ext cx="8115300" cy="45000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de-CH"/>
          </a:p>
        </p:txBody>
      </p:sp>
      <p:sp>
        <p:nvSpPr>
          <p:cNvPr id="7" name="Titelplatzhalter 1">
            <a:extLst>
              <a:ext uri="{FF2B5EF4-FFF2-40B4-BE49-F238E27FC236}">
                <a16:creationId xmlns:a16="http://schemas.microsoft.com/office/drawing/2014/main" id="{47E465B9-E6E6-42DF-9793-F2BEB87DC1BF}"/>
              </a:ext>
            </a:extLst>
          </p:cNvPr>
          <p:cNvSpPr>
            <a:spLocks noGrp="1"/>
          </p:cNvSpPr>
          <p:nvPr>
            <p:ph type="title" hasCustomPrompt="1"/>
          </p:nvPr>
        </p:nvSpPr>
        <p:spPr>
          <a:xfrm>
            <a:off x="514351" y="182482"/>
            <a:ext cx="8688377" cy="528794"/>
          </a:xfrm>
          <a:prstGeom prst="rect">
            <a:avLst/>
          </a:prstGeom>
          <a:solidFill>
            <a:srgbClr val="000000"/>
          </a:solidFill>
        </p:spPr>
        <p:txBody>
          <a:bodyPr vert="horz" wrap="none" lIns="108000" tIns="18000" rIns="108000" bIns="18000" rtlCol="0" anchor="ctr" anchorCtr="0">
            <a:spAutoFit/>
          </a:bodyPr>
          <a:lstStyle/>
          <a:p>
            <a:r>
              <a:rPr lang="de-CH"/>
              <a:t>Titelmasterformat durch Klicken bearbeiten</a:t>
            </a:r>
          </a:p>
        </p:txBody>
      </p:sp>
      <p:pic>
        <p:nvPicPr>
          <p:cNvPr id="8" name="Graphic 164">
            <a:extLst>
              <a:ext uri="{FF2B5EF4-FFF2-40B4-BE49-F238E27FC236}">
                <a16:creationId xmlns:a16="http://schemas.microsoft.com/office/drawing/2014/main" id="{5CC3A500-D9BE-4AD0-9537-CEB5557FE8E0}"/>
              </a:ext>
            </a:extLst>
          </p:cNvPr>
          <p:cNvPicPr>
            <a:picLocks noChangeAspect="1"/>
          </p:cNvPicPr>
          <p:nvPr userDrawn="1"/>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38245" y="3983511"/>
            <a:ext cx="876490" cy="1168653"/>
          </a:xfrm>
          <a:prstGeom prst="rect">
            <a:avLst/>
          </a:prstGeom>
        </p:spPr>
      </p:pic>
      <p:pic>
        <p:nvPicPr>
          <p:cNvPr id="11" name="Graphic 165">
            <a:extLst>
              <a:ext uri="{FF2B5EF4-FFF2-40B4-BE49-F238E27FC236}">
                <a16:creationId xmlns:a16="http://schemas.microsoft.com/office/drawing/2014/main" id="{2DBF482D-4A63-4BA7-88EC-3061FD791202}"/>
              </a:ext>
            </a:extLst>
          </p:cNvPr>
          <p:cNvPicPr>
            <a:picLocks noChangeAspect="1"/>
          </p:cNvPicPr>
          <p:nvPr userDrawn="1"/>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87051" y="6322544"/>
            <a:ext cx="903289" cy="1204387"/>
          </a:xfrm>
          <a:prstGeom prst="rect">
            <a:avLst/>
          </a:prstGeom>
        </p:spPr>
      </p:pic>
      <p:pic>
        <p:nvPicPr>
          <p:cNvPr id="12" name="Graphic 168">
            <a:extLst>
              <a:ext uri="{FF2B5EF4-FFF2-40B4-BE49-F238E27FC236}">
                <a16:creationId xmlns:a16="http://schemas.microsoft.com/office/drawing/2014/main" id="{CB957E2B-5761-49C9-BACC-23B714FA6397}"/>
              </a:ext>
            </a:extLst>
          </p:cNvPr>
          <p:cNvPicPr>
            <a:picLocks noChangeAspect="1"/>
          </p:cNvPicPr>
          <p:nvPr userDrawn="1"/>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438245" y="2273572"/>
            <a:ext cx="665247" cy="886996"/>
          </a:xfrm>
          <a:prstGeom prst="rect">
            <a:avLst/>
          </a:prstGeom>
        </p:spPr>
      </p:pic>
      <p:pic>
        <p:nvPicPr>
          <p:cNvPr id="13" name="Graphic 169">
            <a:extLst>
              <a:ext uri="{FF2B5EF4-FFF2-40B4-BE49-F238E27FC236}">
                <a16:creationId xmlns:a16="http://schemas.microsoft.com/office/drawing/2014/main" id="{AB4E9725-A009-47DA-83E8-43D95FD2BCEA}"/>
              </a:ext>
            </a:extLst>
          </p:cNvPr>
          <p:cNvPicPr>
            <a:picLocks noChangeAspect="1"/>
          </p:cNvPicPr>
          <p:nvPr userDrawn="1"/>
        </p:nvPicPr>
        <p:blipFill>
          <a:blip r:embed="rId8" cstate="print">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8771332" y="5356880"/>
            <a:ext cx="530528" cy="707371"/>
          </a:xfrm>
          <a:prstGeom prst="rect">
            <a:avLst/>
          </a:prstGeom>
        </p:spPr>
      </p:pic>
      <p:pic>
        <p:nvPicPr>
          <p:cNvPr id="14" name="Graphic 170">
            <a:extLst>
              <a:ext uri="{FF2B5EF4-FFF2-40B4-BE49-F238E27FC236}">
                <a16:creationId xmlns:a16="http://schemas.microsoft.com/office/drawing/2014/main" id="{AE14FB14-8104-4FA1-9D68-6624688438AC}"/>
              </a:ext>
            </a:extLst>
          </p:cNvPr>
          <p:cNvPicPr>
            <a:picLocks noChangeAspect="1"/>
          </p:cNvPicPr>
          <p:nvPr userDrawn="1"/>
        </p:nvPicPr>
        <p:blipFill>
          <a:blip r:embed="rId10" cstate="print">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40373" y="4742400"/>
            <a:ext cx="332296" cy="443061"/>
          </a:xfrm>
          <a:prstGeom prst="rect">
            <a:avLst/>
          </a:prstGeom>
        </p:spPr>
      </p:pic>
      <p:pic>
        <p:nvPicPr>
          <p:cNvPr id="15" name="Graphic 168">
            <a:extLst>
              <a:ext uri="{FF2B5EF4-FFF2-40B4-BE49-F238E27FC236}">
                <a16:creationId xmlns:a16="http://schemas.microsoft.com/office/drawing/2014/main" id="{1E5F9E54-8B22-48FB-B925-ED8604C4885D}"/>
              </a:ext>
            </a:extLst>
          </p:cNvPr>
          <p:cNvPicPr>
            <a:picLocks noChangeAspect="1"/>
          </p:cNvPicPr>
          <p:nvPr userDrawn="1"/>
        </p:nvPicPr>
        <p:blipFill>
          <a:blip r:embed="rId12"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797404" y="6694905"/>
            <a:ext cx="443543" cy="591391"/>
          </a:xfrm>
          <a:prstGeom prst="rect">
            <a:avLst/>
          </a:prstGeom>
        </p:spPr>
      </p:pic>
      <p:pic>
        <p:nvPicPr>
          <p:cNvPr id="16" name="Graphic 164">
            <a:extLst>
              <a:ext uri="{FF2B5EF4-FFF2-40B4-BE49-F238E27FC236}">
                <a16:creationId xmlns:a16="http://schemas.microsoft.com/office/drawing/2014/main" id="{CA4A947D-1567-453B-AEF9-74FC0B15CDF1}"/>
              </a:ext>
            </a:extLst>
          </p:cNvPr>
          <p:cNvPicPr>
            <a:picLocks noChangeAspect="1"/>
          </p:cNvPicPr>
          <p:nvPr userDrawn="1"/>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057805" y="6664149"/>
            <a:ext cx="876490" cy="1168653"/>
          </a:xfrm>
          <a:prstGeom prst="rect">
            <a:avLst/>
          </a:prstGeom>
        </p:spPr>
      </p:pic>
      <p:pic>
        <p:nvPicPr>
          <p:cNvPr id="17" name="Graphic 149">
            <a:extLst>
              <a:ext uri="{FF2B5EF4-FFF2-40B4-BE49-F238E27FC236}">
                <a16:creationId xmlns:a16="http://schemas.microsoft.com/office/drawing/2014/main" id="{9D47F37D-FF6F-4440-8C41-4C7E275E2DAD}"/>
              </a:ext>
            </a:extLst>
          </p:cNvPr>
          <p:cNvPicPr>
            <a:picLocks noChangeAspect="1"/>
          </p:cNvPicPr>
          <p:nvPr userDrawn="1"/>
        </p:nvPicPr>
        <p:blipFill>
          <a:blip r:embed="rId13" cstate="print">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8799907" y="1325674"/>
            <a:ext cx="1192210" cy="1589613"/>
          </a:xfrm>
          <a:prstGeom prst="rect">
            <a:avLst/>
          </a:prstGeom>
        </p:spPr>
      </p:pic>
      <p:pic>
        <p:nvPicPr>
          <p:cNvPr id="18" name="Graphic 163">
            <a:extLst>
              <a:ext uri="{FF2B5EF4-FFF2-40B4-BE49-F238E27FC236}">
                <a16:creationId xmlns:a16="http://schemas.microsoft.com/office/drawing/2014/main" id="{3CFA0C34-577F-4516-99D7-2EC51F19740D}"/>
              </a:ext>
            </a:extLst>
          </p:cNvPr>
          <p:cNvPicPr>
            <a:picLocks noChangeAspect="1"/>
          </p:cNvPicPr>
          <p:nvPr userDrawn="1"/>
        </p:nvPicPr>
        <p:blipFill>
          <a:blip r:embed="rId15" cstate="print">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8699554" y="1451765"/>
            <a:ext cx="408530" cy="544706"/>
          </a:xfrm>
          <a:prstGeom prst="rect">
            <a:avLst/>
          </a:prstGeom>
        </p:spPr>
      </p:pic>
      <p:pic>
        <p:nvPicPr>
          <p:cNvPr id="19" name="Graphic 164">
            <a:extLst>
              <a:ext uri="{FF2B5EF4-FFF2-40B4-BE49-F238E27FC236}">
                <a16:creationId xmlns:a16="http://schemas.microsoft.com/office/drawing/2014/main" id="{D5D3D55F-C332-4D09-BB9D-17B58E41A23B}"/>
              </a:ext>
            </a:extLst>
          </p:cNvPr>
          <p:cNvPicPr>
            <a:picLocks noChangeAspect="1"/>
          </p:cNvPicPr>
          <p:nvPr userDrawn="1"/>
        </p:nvPicPr>
        <p:blipFill>
          <a:blip r:embed="rId17"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705755" y="2819898"/>
            <a:ext cx="363644" cy="484858"/>
          </a:xfrm>
          <a:prstGeom prst="rect">
            <a:avLst/>
          </a:prstGeom>
        </p:spPr>
      </p:pic>
      <p:sp>
        <p:nvSpPr>
          <p:cNvPr id="20" name="Text Placeholder 19">
            <a:extLst>
              <a:ext uri="{FF2B5EF4-FFF2-40B4-BE49-F238E27FC236}">
                <a16:creationId xmlns:a16="http://schemas.microsoft.com/office/drawing/2014/main" id="{4D12DC19-5779-4979-B6A3-5499F00E2854}"/>
              </a:ext>
            </a:extLst>
          </p:cNvPr>
          <p:cNvSpPr>
            <a:spLocks noGrp="1"/>
          </p:cNvSpPr>
          <p:nvPr>
            <p:ph type="body" sz="quarter" idx="15" hasCustomPrompt="1"/>
          </p:nvPr>
        </p:nvSpPr>
        <p:spPr>
          <a:xfrm>
            <a:off x="514350" y="5765842"/>
            <a:ext cx="8115300" cy="400008"/>
          </a:xfrm>
        </p:spPr>
        <p:txBody>
          <a:bodyPr anchor="b"/>
          <a:lstStyle>
            <a:lvl1pPr>
              <a:defRPr sz="600"/>
            </a:lvl1pPr>
          </a:lstStyle>
          <a:p>
            <a:pPr lvl="0"/>
            <a:r>
              <a:rPr lang="en-US"/>
              <a:t>Source</a:t>
            </a:r>
          </a:p>
        </p:txBody>
      </p:sp>
    </p:spTree>
    <p:extLst>
      <p:ext uri="{BB962C8B-B14F-4D97-AF65-F5344CB8AC3E}">
        <p14:creationId xmlns:p14="http://schemas.microsoft.com/office/powerpoint/2010/main" val="941744341"/>
      </p:ext>
    </p:extLst>
  </p:cSld>
  <p:clrMapOvr>
    <a:masterClrMapping/>
  </p:clrMapOvr>
  <p:extLst>
    <p:ext uri="{DCECCB84-F9BA-43D5-87BE-67443E8EF086}">
      <p15:sldGuideLst xmlns:p15="http://schemas.microsoft.com/office/powerpoint/2012/main">
        <p15:guide id="2" orient="horz" pos="754">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87A049E-7528-40F3-A7DE-C4EDEA641DDE}"/>
              </a:ext>
            </a:extLst>
          </p:cNvPr>
          <p:cNvSpPr>
            <a:spLocks noGrp="1"/>
          </p:cNvSpPr>
          <p:nvPr>
            <p:ph type="body" idx="1"/>
          </p:nvPr>
        </p:nvSpPr>
        <p:spPr>
          <a:xfrm>
            <a:off x="404813" y="1843160"/>
            <a:ext cx="3873273" cy="777875"/>
          </a:xfrm>
          <a:prstGeom prst="roundRect">
            <a:avLst/>
          </a:prstGeom>
          <a:gradFill>
            <a:gsLst>
              <a:gs pos="0">
                <a:srgbClr val="EC8476"/>
              </a:gs>
              <a:gs pos="40000">
                <a:srgbClr val="F24B68"/>
              </a:gs>
            </a:gsLst>
            <a:lin ang="2112000" scaled="0"/>
          </a:gradFill>
        </p:spPr>
        <p:txBody>
          <a:bodyPr lIns="72000" anchor="ctr">
            <a:normAutofit/>
          </a:bodyPr>
          <a:lstStyle>
            <a:lvl1pPr marL="0" indent="0">
              <a:spcBef>
                <a:spcPts val="0"/>
              </a:spcBef>
              <a:spcAft>
                <a:spcPts val="225"/>
              </a:spcAft>
              <a:buNone/>
              <a:defRPr sz="1350" b="1">
                <a:solidFill>
                  <a:schemeClr val="bg1"/>
                </a:solidFill>
                <a:effectLst/>
                <a:latin typeface="+mj-lt"/>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D5B84D87-4948-4793-BC1C-D747F3EC10DA}"/>
              </a:ext>
            </a:extLst>
          </p:cNvPr>
          <p:cNvSpPr>
            <a:spLocks noGrp="1"/>
          </p:cNvSpPr>
          <p:nvPr>
            <p:ph sz="half" idx="2"/>
          </p:nvPr>
        </p:nvSpPr>
        <p:spPr>
          <a:xfrm>
            <a:off x="404814" y="2917371"/>
            <a:ext cx="3872146" cy="3219904"/>
          </a:xfrm>
        </p:spPr>
        <p:txBody>
          <a:bodyPr lIns="72000">
            <a:normAutofit/>
          </a:bodyPr>
          <a:lstStyle>
            <a:lvl1pPr>
              <a:defRPr sz="1200"/>
            </a:lvl1pPr>
            <a:lvl2pPr>
              <a:defRPr sz="1050"/>
            </a:lvl2pPr>
            <a:lvl3pPr>
              <a:defRPr sz="900"/>
            </a:lvl3pPr>
            <a:lvl4pPr>
              <a:defRPr sz="825"/>
            </a:lvl4pPr>
            <a:lvl5pPr>
              <a:defRPr sz="825"/>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Content Placeholder 5">
            <a:extLst>
              <a:ext uri="{FF2B5EF4-FFF2-40B4-BE49-F238E27FC236}">
                <a16:creationId xmlns:a16="http://schemas.microsoft.com/office/drawing/2014/main" id="{B41E9B0B-3E0F-46F6-AF5F-E5FD78597201}"/>
              </a:ext>
            </a:extLst>
          </p:cNvPr>
          <p:cNvSpPr>
            <a:spLocks noGrp="1"/>
          </p:cNvSpPr>
          <p:nvPr>
            <p:ph sz="quarter" idx="4"/>
          </p:nvPr>
        </p:nvSpPr>
        <p:spPr>
          <a:xfrm>
            <a:off x="4864726" y="2917372"/>
            <a:ext cx="3873272" cy="3219903"/>
          </a:xfrm>
        </p:spPr>
        <p:txBody>
          <a:bodyPr lIns="72000">
            <a:normAutofit/>
          </a:bodyPr>
          <a:lstStyle>
            <a:lvl1pPr>
              <a:defRPr sz="1200"/>
            </a:lvl1pPr>
            <a:lvl2pPr>
              <a:defRPr sz="1050"/>
            </a:lvl2pPr>
            <a:lvl3pPr>
              <a:defRPr sz="900"/>
            </a:lvl3pPr>
            <a:lvl4pPr>
              <a:defRPr sz="825"/>
            </a:lvl4pPr>
            <a:lvl5pPr>
              <a:defRPr sz="825"/>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6" name="Text Placeholder 2">
            <a:extLst>
              <a:ext uri="{FF2B5EF4-FFF2-40B4-BE49-F238E27FC236}">
                <a16:creationId xmlns:a16="http://schemas.microsoft.com/office/drawing/2014/main" id="{8B6247C6-1CCE-48D4-9482-569F503DB97D}"/>
              </a:ext>
            </a:extLst>
          </p:cNvPr>
          <p:cNvSpPr>
            <a:spLocks noGrp="1"/>
          </p:cNvSpPr>
          <p:nvPr>
            <p:ph type="body" idx="13"/>
          </p:nvPr>
        </p:nvSpPr>
        <p:spPr>
          <a:xfrm>
            <a:off x="4865915" y="1843160"/>
            <a:ext cx="3873273" cy="777875"/>
          </a:xfrm>
          <a:prstGeom prst="roundRect">
            <a:avLst/>
          </a:prstGeom>
          <a:gradFill>
            <a:gsLst>
              <a:gs pos="0">
                <a:srgbClr val="97DCE1"/>
              </a:gs>
              <a:gs pos="40000">
                <a:srgbClr val="4B94C6"/>
              </a:gs>
            </a:gsLst>
            <a:lin ang="2112000" scaled="0"/>
          </a:gradFill>
        </p:spPr>
        <p:txBody>
          <a:bodyPr lIns="72000" anchor="ctr">
            <a:normAutofit/>
          </a:bodyPr>
          <a:lstStyle>
            <a:lvl1pPr marL="0" indent="0">
              <a:spcBef>
                <a:spcPts val="0"/>
              </a:spcBef>
              <a:spcAft>
                <a:spcPts val="225"/>
              </a:spcAft>
              <a:buNone/>
              <a:defRPr sz="1350" b="1">
                <a:solidFill>
                  <a:schemeClr val="bg1"/>
                </a:solidFill>
                <a:effectLst/>
                <a:latin typeface="+mj-lt"/>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2" name="Date Placeholder 1">
            <a:extLst>
              <a:ext uri="{FF2B5EF4-FFF2-40B4-BE49-F238E27FC236}">
                <a16:creationId xmlns:a16="http://schemas.microsoft.com/office/drawing/2014/main" id="{9CDC35D4-211B-4F22-8D00-5467A24A9F33}"/>
              </a:ext>
            </a:extLst>
          </p:cNvPr>
          <p:cNvSpPr>
            <a:spLocks noGrp="1"/>
          </p:cNvSpPr>
          <p:nvPr>
            <p:ph type="dt" sz="half" idx="14"/>
          </p:nvPr>
        </p:nvSpPr>
        <p:spPr/>
        <p:txBody>
          <a:bodyPr/>
          <a:lstStyle/>
          <a:p>
            <a:fld id="{4B93E397-C7C0-4B3B-ACED-9439685A41E0}" type="datetime1">
              <a:rPr lang="en-GB" smtClean="0"/>
              <a:t>30/10/2023</a:t>
            </a:fld>
            <a:endParaRPr lang="en-GB"/>
          </a:p>
        </p:txBody>
      </p:sp>
      <p:sp>
        <p:nvSpPr>
          <p:cNvPr id="7" name="Slide Number Placeholder 6">
            <a:extLst>
              <a:ext uri="{FF2B5EF4-FFF2-40B4-BE49-F238E27FC236}">
                <a16:creationId xmlns:a16="http://schemas.microsoft.com/office/drawing/2014/main" id="{4C9FFA8B-BDDC-4C63-AA63-5CCED1FF646A}"/>
              </a:ext>
            </a:extLst>
          </p:cNvPr>
          <p:cNvSpPr>
            <a:spLocks noGrp="1"/>
          </p:cNvSpPr>
          <p:nvPr>
            <p:ph type="sldNum" sz="quarter" idx="16"/>
          </p:nvPr>
        </p:nvSpPr>
        <p:spPr>
          <a:xfrm>
            <a:off x="8623114" y="6467476"/>
            <a:ext cx="224063" cy="365125"/>
          </a:xfrm>
          <a:prstGeom prst="rect">
            <a:avLst/>
          </a:prstGeom>
        </p:spPr>
        <p:txBody>
          <a:bodyPr/>
          <a:lstStyle/>
          <a:p>
            <a:fld id="{226278AA-AF73-442F-87A4-AB0079DE3F0F}" type="slidenum">
              <a:rPr lang="en-GB" smtClean="0"/>
              <a:pPr/>
              <a:t>‹Nr.›</a:t>
            </a:fld>
            <a:endParaRPr lang="en-GB"/>
          </a:p>
        </p:txBody>
      </p:sp>
      <p:sp>
        <p:nvSpPr>
          <p:cNvPr id="8" name="Footer Placeholder 7">
            <a:extLst>
              <a:ext uri="{FF2B5EF4-FFF2-40B4-BE49-F238E27FC236}">
                <a16:creationId xmlns:a16="http://schemas.microsoft.com/office/drawing/2014/main" id="{240A497D-C269-41D7-956A-53D3F7259DDB}"/>
              </a:ext>
            </a:extLst>
          </p:cNvPr>
          <p:cNvSpPr>
            <a:spLocks noGrp="1"/>
          </p:cNvSpPr>
          <p:nvPr>
            <p:ph type="ftr" sz="quarter" idx="17"/>
          </p:nvPr>
        </p:nvSpPr>
        <p:spPr/>
        <p:txBody>
          <a:bodyPr/>
          <a:lstStyle/>
          <a:p>
            <a:r>
              <a:rPr lang="en-GB"/>
              <a:t>Anton Stadelmann</a:t>
            </a:r>
          </a:p>
        </p:txBody>
      </p:sp>
      <p:sp>
        <p:nvSpPr>
          <p:cNvPr id="12" name="Text Placeholder 4">
            <a:extLst>
              <a:ext uri="{FF2B5EF4-FFF2-40B4-BE49-F238E27FC236}">
                <a16:creationId xmlns:a16="http://schemas.microsoft.com/office/drawing/2014/main" id="{BEC9EA25-5C1F-49AC-B7AF-8244E564842C}"/>
              </a:ext>
            </a:extLst>
          </p:cNvPr>
          <p:cNvSpPr>
            <a:spLocks noGrp="1"/>
          </p:cNvSpPr>
          <p:nvPr>
            <p:ph type="body" sz="quarter" idx="18" hasCustomPrompt="1"/>
          </p:nvPr>
        </p:nvSpPr>
        <p:spPr>
          <a:xfrm>
            <a:off x="404813" y="219660"/>
            <a:ext cx="446757" cy="338554"/>
          </a:xfrm>
        </p:spPr>
        <p:txBody>
          <a:bodyPr wrap="none" anchor="ctr">
            <a:spAutoFit/>
          </a:bodyPr>
          <a:lstStyle>
            <a:lvl1pPr>
              <a:defRPr sz="1200" b="1"/>
            </a:lvl1pPr>
          </a:lstStyle>
          <a:p>
            <a:pPr lvl="0"/>
            <a:r>
              <a:rPr lang="en-GB"/>
              <a:t>Topic</a:t>
            </a:r>
          </a:p>
        </p:txBody>
      </p:sp>
      <p:sp>
        <p:nvSpPr>
          <p:cNvPr id="13" name="Title 9">
            <a:extLst>
              <a:ext uri="{FF2B5EF4-FFF2-40B4-BE49-F238E27FC236}">
                <a16:creationId xmlns:a16="http://schemas.microsoft.com/office/drawing/2014/main" id="{E67B3C9F-5504-4F8A-9798-C18380FC5E3F}"/>
              </a:ext>
            </a:extLst>
          </p:cNvPr>
          <p:cNvSpPr>
            <a:spLocks noGrp="1"/>
          </p:cNvSpPr>
          <p:nvPr>
            <p:ph type="title" hasCustomPrompt="1"/>
          </p:nvPr>
        </p:nvSpPr>
        <p:spPr>
          <a:xfrm>
            <a:off x="404813" y="585752"/>
            <a:ext cx="709405" cy="523220"/>
          </a:xfrm>
          <a:solidFill>
            <a:schemeClr val="tx1"/>
          </a:solidFill>
        </p:spPr>
        <p:txBody>
          <a:bodyPr vert="horz" wrap="none" lIns="108000" tIns="45720" rIns="108000" bIns="45720" rtlCol="0" anchor="t">
            <a:spAutoFit/>
          </a:bodyPr>
          <a:lstStyle>
            <a:lvl1pPr>
              <a:defRPr lang="en-GB" sz="2100" dirty="0"/>
            </a:lvl1pPr>
          </a:lstStyle>
          <a:p>
            <a:pPr lvl="0"/>
            <a:r>
              <a:rPr lang="en-US"/>
              <a:t>Title</a:t>
            </a:r>
            <a:endParaRPr lang="en-GB"/>
          </a:p>
        </p:txBody>
      </p:sp>
    </p:spTree>
    <p:extLst>
      <p:ext uri="{BB962C8B-B14F-4D97-AF65-F5344CB8AC3E}">
        <p14:creationId xmlns:p14="http://schemas.microsoft.com/office/powerpoint/2010/main" val="5196861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4" name="Text Box 10"/>
          <p:cNvSpPr txBox="1">
            <a:spLocks noChangeArrowheads="1"/>
          </p:cNvSpPr>
          <p:nvPr/>
        </p:nvSpPr>
        <p:spPr bwMode="auto">
          <a:xfrm>
            <a:off x="8244000" y="6153150"/>
            <a:ext cx="539750" cy="324000"/>
          </a:xfrm>
          <a:prstGeom prst="rect">
            <a:avLst/>
          </a:prstGeom>
          <a:noFill/>
          <a:ln w="9525">
            <a:noFill/>
            <a:miter lim="800000"/>
            <a:headEnd/>
            <a:tailEnd/>
          </a:ln>
          <a:effectLst/>
        </p:spPr>
        <p:txBody>
          <a:bodyPr wrap="none" lIns="0" tIns="0" rIns="0" bIns="0"/>
          <a:lstStyle/>
          <a:p>
            <a:pPr algn="r">
              <a:defRPr/>
            </a:pPr>
            <a:endParaRPr lang="de-CH" sz="900" dirty="0"/>
          </a:p>
          <a:p>
            <a:pPr algn="r">
              <a:defRPr/>
            </a:pPr>
            <a:fld id="{E9561A10-C3D9-40DA-B1BF-94D9C200A8FF}" type="slidenum">
              <a:rPr lang="de-CH" sz="900"/>
              <a:pPr algn="r">
                <a:defRPr/>
              </a:pPr>
              <a:t>‹Nr.›</a:t>
            </a:fld>
            <a:endParaRPr lang="de-CH" sz="900" dirty="0"/>
          </a:p>
        </p:txBody>
      </p:sp>
      <p:pic>
        <p:nvPicPr>
          <p:cNvPr id="1029" name="Picture 12" descr="falgge_f"/>
          <p:cNvPicPr>
            <a:picLocks noChangeAspect="1" noChangeArrowheads="1"/>
          </p:cNvPicPr>
          <p:nvPr/>
        </p:nvPicPr>
        <p:blipFill>
          <a:blip r:embed="rId9" cstate="print"/>
          <a:srcRect/>
          <a:stretch>
            <a:fillRect/>
          </a:stretch>
        </p:blipFill>
        <p:spPr bwMode="auto">
          <a:xfrm>
            <a:off x="360363" y="388938"/>
            <a:ext cx="274637" cy="301625"/>
          </a:xfrm>
          <a:prstGeom prst="rect">
            <a:avLst/>
          </a:prstGeom>
          <a:noFill/>
          <a:ln w="9525">
            <a:noFill/>
            <a:miter lim="800000"/>
            <a:headEnd/>
            <a:tailEnd/>
          </a:ln>
        </p:spPr>
      </p:pic>
      <p:cxnSp>
        <p:nvCxnSpPr>
          <p:cNvPr id="8" name="Gerade Verbindung 7"/>
          <p:cNvCxnSpPr/>
          <p:nvPr/>
        </p:nvCxnSpPr>
        <p:spPr>
          <a:xfrm>
            <a:off x="1296000" y="6165000"/>
            <a:ext cx="7488000" cy="0"/>
          </a:xfrm>
          <a:prstGeom prst="line">
            <a:avLst/>
          </a:prstGeom>
          <a:ln cmpd="sng">
            <a:solidFill>
              <a:schemeClr val="tx1"/>
            </a:solidFill>
          </a:ln>
        </p:spPr>
        <p:style>
          <a:lnRef idx="1">
            <a:schemeClr val="accent1"/>
          </a:lnRef>
          <a:fillRef idx="0">
            <a:schemeClr val="accent1"/>
          </a:fillRef>
          <a:effectRef idx="0">
            <a:schemeClr val="accent1"/>
          </a:effectRef>
          <a:fontRef idx="minor">
            <a:schemeClr val="tx1"/>
          </a:fontRef>
        </p:style>
      </p:cxnSp>
      <p:sp>
        <p:nvSpPr>
          <p:cNvPr id="9" name="FooterAbSeite2"/>
          <p:cNvSpPr txBox="1"/>
          <p:nvPr/>
        </p:nvSpPr>
        <p:spPr>
          <a:xfrm>
            <a:off x="1296000" y="6201000"/>
            <a:ext cx="7200000" cy="324000"/>
          </a:xfrm>
          <a:prstGeom prst="rect">
            <a:avLst/>
          </a:prstGeom>
          <a:noFill/>
        </p:spPr>
        <p:txBody>
          <a:bodyPr wrap="square" lIns="0" tIns="0" rIns="0" bIns="0">
            <a:noAutofit/>
          </a:bodyPr>
          <a:lstStyle/>
          <a:p>
            <a:pPr>
              <a:defRPr/>
            </a:pPr>
            <a:r>
              <a:rPr lang="de-CH" sz="900" b="1" noProof="0" dirty="0"/>
              <a:t>Kassen</a:t>
            </a:r>
          </a:p>
          <a:p>
            <a:pPr>
              <a:defRPr/>
            </a:pPr>
            <a:r>
              <a:rPr lang="de-CH" sz="900" noProof="0" dirty="0"/>
              <a:t>Schweizer Armee / Kommando</a:t>
            </a:r>
            <a:r>
              <a:rPr lang="de-CH" sz="900" baseline="0" noProof="0" dirty="0"/>
              <a:t> Ausbildung – Lehrverband Logistik</a:t>
            </a:r>
            <a:r>
              <a:rPr lang="de-CH" sz="900" noProof="0" dirty="0"/>
              <a:t> </a:t>
            </a:r>
            <a:r>
              <a:rPr lang="de-CH" sz="900" baseline="0" noProof="0" dirty="0"/>
              <a:t>– </a:t>
            </a:r>
            <a:r>
              <a:rPr lang="de-CH" sz="900" baseline="0" noProof="0" dirty="0" err="1"/>
              <a:t>Höh</a:t>
            </a:r>
            <a:r>
              <a:rPr lang="de-CH" sz="900" baseline="0" noProof="0" dirty="0"/>
              <a:t> </a:t>
            </a:r>
            <a:r>
              <a:rPr lang="de-CH" sz="900" baseline="0" noProof="0" dirty="0" err="1"/>
              <a:t>Uof</a:t>
            </a:r>
            <a:r>
              <a:rPr lang="de-CH" sz="900" baseline="0" noProof="0" dirty="0"/>
              <a:t> LG 49 – FB Fourier</a:t>
            </a:r>
            <a:endParaRPr lang="de-CH" sz="900" noProof="0" dirty="0"/>
          </a:p>
        </p:txBody>
      </p:sp>
    </p:spTree>
    <p:custDataLst>
      <p:tags r:id="rId8"/>
    </p:custDataLst>
  </p:cSld>
  <p:clrMap bg1="lt1" tx1="dk1" bg2="lt2" tx2="dk2" accent1="accent1" accent2="accent2" accent3="accent3" accent4="accent4" accent5="accent5" accent6="accent6" hlink="hlink" folHlink="folHlink"/>
  <p:sldLayoutIdLst>
    <p:sldLayoutId id="2147484226" r:id="rId1"/>
    <p:sldLayoutId id="2147484227" r:id="rId2"/>
    <p:sldLayoutId id="2147484228" r:id="rId3"/>
    <p:sldLayoutId id="2147484229" r:id="rId4"/>
    <p:sldLayoutId id="2147484231" r:id="rId5"/>
    <p:sldLayoutId id="2147484232" r:id="rId6"/>
  </p:sldLayoutIdLst>
  <p:hf sldNum="0" hdr="0" dt="0"/>
  <p:txStyles>
    <p:titleStyle>
      <a:lvl1pPr algn="l" rtl="0" eaLnBrk="1" fontAlgn="base" hangingPunct="1">
        <a:spcBef>
          <a:spcPct val="0"/>
        </a:spcBef>
        <a:spcAft>
          <a:spcPct val="0"/>
        </a:spcAft>
        <a:defRPr sz="3200" b="1">
          <a:solidFill>
            <a:schemeClr val="tx2"/>
          </a:solidFill>
          <a:latin typeface="+mj-lt"/>
          <a:ea typeface="+mj-ea"/>
          <a:cs typeface="+mj-cs"/>
        </a:defRPr>
      </a:lvl1pPr>
      <a:lvl2pPr algn="l" rtl="0" eaLnBrk="1" fontAlgn="base" hangingPunct="1">
        <a:spcBef>
          <a:spcPct val="0"/>
        </a:spcBef>
        <a:spcAft>
          <a:spcPct val="0"/>
        </a:spcAft>
        <a:defRPr sz="3200" b="1">
          <a:solidFill>
            <a:schemeClr val="tx2"/>
          </a:solidFill>
          <a:latin typeface="Arial" charset="0"/>
        </a:defRPr>
      </a:lvl2pPr>
      <a:lvl3pPr algn="l" rtl="0" eaLnBrk="1" fontAlgn="base" hangingPunct="1">
        <a:spcBef>
          <a:spcPct val="0"/>
        </a:spcBef>
        <a:spcAft>
          <a:spcPct val="0"/>
        </a:spcAft>
        <a:defRPr sz="3200" b="1">
          <a:solidFill>
            <a:schemeClr val="tx2"/>
          </a:solidFill>
          <a:latin typeface="Arial" charset="0"/>
        </a:defRPr>
      </a:lvl3pPr>
      <a:lvl4pPr algn="l" rtl="0" eaLnBrk="1" fontAlgn="base" hangingPunct="1">
        <a:spcBef>
          <a:spcPct val="0"/>
        </a:spcBef>
        <a:spcAft>
          <a:spcPct val="0"/>
        </a:spcAft>
        <a:defRPr sz="3200" b="1">
          <a:solidFill>
            <a:schemeClr val="tx2"/>
          </a:solidFill>
          <a:latin typeface="Arial" charset="0"/>
        </a:defRPr>
      </a:lvl4pPr>
      <a:lvl5pPr algn="l" rtl="0" eaLnBrk="1" fontAlgn="base" hangingPunct="1">
        <a:spcBef>
          <a:spcPct val="0"/>
        </a:spcBef>
        <a:spcAft>
          <a:spcPct val="0"/>
        </a:spcAft>
        <a:defRPr sz="3200" b="1">
          <a:solidFill>
            <a:schemeClr val="tx2"/>
          </a:solidFill>
          <a:latin typeface="Arial" charset="0"/>
        </a:defRPr>
      </a:lvl5pPr>
      <a:lvl6pPr marL="457200" algn="l" rtl="0" eaLnBrk="1" fontAlgn="base" hangingPunct="1">
        <a:spcBef>
          <a:spcPct val="0"/>
        </a:spcBef>
        <a:spcAft>
          <a:spcPct val="0"/>
        </a:spcAft>
        <a:defRPr sz="3200" b="1">
          <a:solidFill>
            <a:schemeClr val="tx2"/>
          </a:solidFill>
          <a:latin typeface="Arial" charset="0"/>
        </a:defRPr>
      </a:lvl6pPr>
      <a:lvl7pPr marL="914400" algn="l" rtl="0" eaLnBrk="1" fontAlgn="base" hangingPunct="1">
        <a:spcBef>
          <a:spcPct val="0"/>
        </a:spcBef>
        <a:spcAft>
          <a:spcPct val="0"/>
        </a:spcAft>
        <a:defRPr sz="3200" b="1">
          <a:solidFill>
            <a:schemeClr val="tx2"/>
          </a:solidFill>
          <a:latin typeface="Arial" charset="0"/>
        </a:defRPr>
      </a:lvl7pPr>
      <a:lvl8pPr marL="1371600" algn="l" rtl="0" eaLnBrk="1" fontAlgn="base" hangingPunct="1">
        <a:spcBef>
          <a:spcPct val="0"/>
        </a:spcBef>
        <a:spcAft>
          <a:spcPct val="0"/>
        </a:spcAft>
        <a:defRPr sz="3200" b="1">
          <a:solidFill>
            <a:schemeClr val="tx2"/>
          </a:solidFill>
          <a:latin typeface="Arial" charset="0"/>
        </a:defRPr>
      </a:lvl8pPr>
      <a:lvl9pPr marL="1828800" algn="l" rtl="0" eaLnBrk="1" fontAlgn="base" hangingPunct="1">
        <a:spcBef>
          <a:spcPct val="0"/>
        </a:spcBef>
        <a:spcAft>
          <a:spcPct val="0"/>
        </a:spcAft>
        <a:defRPr sz="3200" b="1">
          <a:solidFill>
            <a:schemeClr val="tx2"/>
          </a:solidFill>
          <a:latin typeface="Arial" charset="0"/>
        </a:defRPr>
      </a:lvl9pPr>
    </p:titleStyle>
    <p:bodyStyle>
      <a:lvl1pPr marL="3175" indent="-3175" algn="l" rtl="0" eaLnBrk="1" fontAlgn="base" hangingPunct="1">
        <a:spcBef>
          <a:spcPct val="20000"/>
        </a:spcBef>
        <a:spcAft>
          <a:spcPct val="0"/>
        </a:spcAft>
        <a:tabLst>
          <a:tab pos="179388" algn="l"/>
          <a:tab pos="539750" algn="l"/>
          <a:tab pos="900113" algn="l"/>
        </a:tabLst>
        <a:defRPr sz="2100">
          <a:solidFill>
            <a:schemeClr val="tx1"/>
          </a:solidFill>
          <a:latin typeface="+mn-lt"/>
          <a:ea typeface="+mn-ea"/>
          <a:cs typeface="+mn-cs"/>
        </a:defRPr>
      </a:lvl1pPr>
      <a:lvl2pPr marL="182563" indent="274638" algn="l" rtl="0" eaLnBrk="1" fontAlgn="base" hangingPunct="1">
        <a:spcBef>
          <a:spcPct val="20000"/>
        </a:spcBef>
        <a:spcAft>
          <a:spcPct val="0"/>
        </a:spcAft>
        <a:tabLst>
          <a:tab pos="179388" algn="l"/>
          <a:tab pos="539750" algn="l"/>
          <a:tab pos="900113" algn="l"/>
        </a:tabLst>
        <a:defRPr sz="2800">
          <a:solidFill>
            <a:schemeClr val="tx1"/>
          </a:solidFill>
          <a:latin typeface="+mn-lt"/>
        </a:defRPr>
      </a:lvl2pPr>
      <a:lvl3pPr marL="541338" indent="-1588" algn="l" rtl="0" eaLnBrk="1" fontAlgn="base" hangingPunct="1">
        <a:spcBef>
          <a:spcPct val="20000"/>
        </a:spcBef>
        <a:spcAft>
          <a:spcPct val="0"/>
        </a:spcAft>
        <a:tabLst>
          <a:tab pos="179388" algn="l"/>
          <a:tab pos="539750" algn="l"/>
          <a:tab pos="900113" algn="l"/>
        </a:tabLst>
        <a:defRPr sz="2400">
          <a:solidFill>
            <a:schemeClr val="tx1"/>
          </a:solidFill>
          <a:latin typeface="+mn-lt"/>
        </a:defRPr>
      </a:lvl3pPr>
      <a:lvl4pPr marL="903288" indent="-3175" algn="l" rtl="0" eaLnBrk="1" fontAlgn="base" hangingPunct="1">
        <a:spcBef>
          <a:spcPct val="20000"/>
        </a:spcBef>
        <a:spcAft>
          <a:spcPct val="0"/>
        </a:spcAft>
        <a:buChar char="–"/>
        <a:tabLst>
          <a:tab pos="179388" algn="l"/>
          <a:tab pos="539750" algn="l"/>
          <a:tab pos="900113" algn="l"/>
        </a:tabLst>
        <a:defRPr sz="2000">
          <a:solidFill>
            <a:schemeClr val="tx1"/>
          </a:solidFill>
          <a:latin typeface="+mn-lt"/>
        </a:defRPr>
      </a:lvl4pPr>
      <a:lvl5pPr marL="2241550" indent="-1588" algn="l" rtl="0" eaLnBrk="1" fontAlgn="base" hangingPunct="1">
        <a:spcBef>
          <a:spcPct val="20000"/>
        </a:spcBef>
        <a:spcAft>
          <a:spcPct val="0"/>
        </a:spcAft>
        <a:buChar char="»"/>
        <a:tabLst>
          <a:tab pos="179388" algn="l"/>
          <a:tab pos="539750" algn="l"/>
          <a:tab pos="900113" algn="l"/>
        </a:tabLst>
        <a:defRPr sz="2000">
          <a:solidFill>
            <a:schemeClr val="tx1"/>
          </a:solidFill>
          <a:latin typeface="+mn-lt"/>
        </a:defRPr>
      </a:lvl5pPr>
      <a:lvl6pPr marL="2698750" indent="-1588" algn="l" rtl="0" eaLnBrk="1" fontAlgn="base" hangingPunct="1">
        <a:spcBef>
          <a:spcPct val="20000"/>
        </a:spcBef>
        <a:spcAft>
          <a:spcPct val="0"/>
        </a:spcAft>
        <a:buChar char="»"/>
        <a:tabLst>
          <a:tab pos="179388" algn="l"/>
          <a:tab pos="539750" algn="l"/>
          <a:tab pos="900113" algn="l"/>
        </a:tabLst>
        <a:defRPr sz="2000">
          <a:solidFill>
            <a:schemeClr val="tx1"/>
          </a:solidFill>
          <a:latin typeface="+mn-lt"/>
        </a:defRPr>
      </a:lvl6pPr>
      <a:lvl7pPr marL="3155950" indent="-1588" algn="l" rtl="0" eaLnBrk="1" fontAlgn="base" hangingPunct="1">
        <a:spcBef>
          <a:spcPct val="20000"/>
        </a:spcBef>
        <a:spcAft>
          <a:spcPct val="0"/>
        </a:spcAft>
        <a:buChar char="»"/>
        <a:tabLst>
          <a:tab pos="179388" algn="l"/>
          <a:tab pos="539750" algn="l"/>
          <a:tab pos="900113" algn="l"/>
        </a:tabLst>
        <a:defRPr sz="2000">
          <a:solidFill>
            <a:schemeClr val="tx1"/>
          </a:solidFill>
          <a:latin typeface="+mn-lt"/>
        </a:defRPr>
      </a:lvl7pPr>
      <a:lvl8pPr marL="3613150" indent="-1588" algn="l" rtl="0" eaLnBrk="1" fontAlgn="base" hangingPunct="1">
        <a:spcBef>
          <a:spcPct val="20000"/>
        </a:spcBef>
        <a:spcAft>
          <a:spcPct val="0"/>
        </a:spcAft>
        <a:buChar char="»"/>
        <a:tabLst>
          <a:tab pos="179388" algn="l"/>
          <a:tab pos="539750" algn="l"/>
          <a:tab pos="900113" algn="l"/>
        </a:tabLst>
        <a:defRPr sz="2000">
          <a:solidFill>
            <a:schemeClr val="tx1"/>
          </a:solidFill>
          <a:latin typeface="+mn-lt"/>
        </a:defRPr>
      </a:lvl8pPr>
      <a:lvl9pPr marL="4070350" indent="-1588" algn="l" rtl="0" eaLnBrk="1" fontAlgn="base" hangingPunct="1">
        <a:spcBef>
          <a:spcPct val="20000"/>
        </a:spcBef>
        <a:spcAft>
          <a:spcPct val="0"/>
        </a:spcAft>
        <a:buChar char="»"/>
        <a:tabLst>
          <a:tab pos="179388" algn="l"/>
          <a:tab pos="539750" algn="l"/>
          <a:tab pos="900113" algn="l"/>
        </a:tabLst>
        <a:defRPr sz="20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5.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3.xml"/><Relationship Id="rId1" Type="http://schemas.openxmlformats.org/officeDocument/2006/relationships/tags" Target="../tags/tag14.xml"/><Relationship Id="rId5" Type="http://schemas.openxmlformats.org/officeDocument/2006/relationships/image" Target="../media/image30.png"/><Relationship Id="rId4" Type="http://schemas.openxmlformats.org/officeDocument/2006/relationships/image" Target="../media/image29.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3.xml"/><Relationship Id="rId1" Type="http://schemas.openxmlformats.org/officeDocument/2006/relationships/tags" Target="../tags/tag15.xml"/><Relationship Id="rId5" Type="http://schemas.openxmlformats.org/officeDocument/2006/relationships/image" Target="../media/image30.png"/><Relationship Id="rId4" Type="http://schemas.openxmlformats.org/officeDocument/2006/relationships/image" Target="../media/image29.png"/></Relationships>
</file>

<file path=ppt/slides/_rels/slide1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slideLayout" Target="../slideLayouts/slideLayout4.xml"/><Relationship Id="rId1" Type="http://schemas.openxmlformats.org/officeDocument/2006/relationships/tags" Target="../tags/tag16.xml"/></Relationships>
</file>

<file path=ppt/slides/_rels/slide1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slideLayout" Target="../slideLayouts/slideLayout4.xml"/><Relationship Id="rId1" Type="http://schemas.openxmlformats.org/officeDocument/2006/relationships/tags" Target="../tags/tag17.xml"/></Relationships>
</file>

<file path=ppt/slides/_rels/slide1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slideLayout" Target="../slideLayouts/slideLayout4.xml"/><Relationship Id="rId1" Type="http://schemas.openxmlformats.org/officeDocument/2006/relationships/tags" Target="../tags/tag18.xml"/></Relationships>
</file>

<file path=ppt/slides/_rels/slide1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slideLayout" Target="../slideLayouts/slideLayout4.xml"/><Relationship Id="rId1" Type="http://schemas.openxmlformats.org/officeDocument/2006/relationships/tags" Target="../tags/tag19.xml"/></Relationships>
</file>

<file path=ppt/slides/_rels/slide16.xml.rels><?xml version="1.0" encoding="UTF-8" standalone="yes"?>
<Relationships xmlns="http://schemas.openxmlformats.org/package/2006/relationships"><Relationship Id="rId3" Type="http://schemas.openxmlformats.org/officeDocument/2006/relationships/hyperlink" Target="https://portal.twint.ch/partner/gui/register/without-trade-register?referrer=Schweizer%20Armee" TargetMode="External"/><Relationship Id="rId2" Type="http://schemas.openxmlformats.org/officeDocument/2006/relationships/notesSlide" Target="../notesSlides/notesSlide4.xml"/><Relationship Id="rId1" Type="http://schemas.openxmlformats.org/officeDocument/2006/relationships/slideLayout" Target="../slideLayouts/slideLayout5.xml"/><Relationship Id="rId4" Type="http://schemas.openxmlformats.org/officeDocument/2006/relationships/image" Target="../media/image35.png"/></Relationships>
</file>

<file path=ppt/slides/_rels/slide1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2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6.xml"/><Relationship Id="rId1" Type="http://schemas.openxmlformats.org/officeDocument/2006/relationships/vmlDrawing" Target="../drawings/vmlDrawing2.vml"/><Relationship Id="rId6" Type="http://schemas.openxmlformats.org/officeDocument/2006/relationships/image" Target="../media/image40.wmf"/><Relationship Id="rId5" Type="http://schemas.openxmlformats.org/officeDocument/2006/relationships/oleObject" Target="../embeddings/oleObject2.bin"/><Relationship Id="rId4" Type="http://schemas.openxmlformats.org/officeDocument/2006/relationships/image" Target="../media/image39.png"/></Relationships>
</file>

<file path=ppt/slides/_rels/slide22.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0.xml"/><Relationship Id="rId1" Type="http://schemas.openxmlformats.org/officeDocument/2006/relationships/slideLayout" Target="../slideLayouts/slideLayout6.xml"/><Relationship Id="rId4" Type="http://schemas.openxmlformats.org/officeDocument/2006/relationships/image" Target="../media/image42.png"/></Relationships>
</file>

<file path=ppt/slides/_rels/slide23.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3.xml"/><Relationship Id="rId1" Type="http://schemas.openxmlformats.org/officeDocument/2006/relationships/slideLayout" Target="../slideLayouts/slideLayout6.xml"/><Relationship Id="rId4" Type="http://schemas.openxmlformats.org/officeDocument/2006/relationships/image" Target="../media/image46.png"/></Relationships>
</file>

<file path=ppt/slides/_rels/slide26.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16.xml"/><Relationship Id="rId1" Type="http://schemas.openxmlformats.org/officeDocument/2006/relationships/slideLayout" Target="../slideLayouts/slideLayout6.xml"/><Relationship Id="rId4" Type="http://schemas.openxmlformats.org/officeDocument/2006/relationships/image" Target="../media/image50.png"/></Relationships>
</file>

<file path=ppt/slides/_rels/slide29.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30.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3.xml"/><Relationship Id="rId1" Type="http://schemas.openxmlformats.org/officeDocument/2006/relationships/tags" Target="../tags/tag8.xml"/><Relationship Id="rId5" Type="http://schemas.openxmlformats.org/officeDocument/2006/relationships/image" Target="../media/image21.png"/><Relationship Id="rId4" Type="http://schemas.openxmlformats.org/officeDocument/2006/relationships/image" Target="../media/image20.jpg"/></Relationships>
</file>

<file path=ppt/slides/_rels/slide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slideLayout" Target="../slideLayouts/slideLayout4.xml"/><Relationship Id="rId1" Type="http://schemas.openxmlformats.org/officeDocument/2006/relationships/tags" Target="../tags/tag9.xml"/></Relationships>
</file>

<file path=ppt/slides/_rels/slide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slideLayout" Target="../slideLayouts/slideLayout4.xml"/><Relationship Id="rId1" Type="http://schemas.openxmlformats.org/officeDocument/2006/relationships/tags" Target="../tags/tag10.xml"/></Relationships>
</file>

<file path=ppt/slides/_rels/slide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slideLayout" Target="../slideLayouts/slideLayout4.xml"/><Relationship Id="rId1" Type="http://schemas.openxmlformats.org/officeDocument/2006/relationships/tags" Target="../tags/tag11.xml"/><Relationship Id="rId4" Type="http://schemas.openxmlformats.org/officeDocument/2006/relationships/image" Target="../media/image25.png"/></Relationships>
</file>

<file path=ppt/slides/_rels/slide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Layout" Target="../slideLayouts/slideLayout4.xml"/><Relationship Id="rId1" Type="http://schemas.openxmlformats.org/officeDocument/2006/relationships/tags" Target="../tags/tag12.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13.xml"/><Relationship Id="rId1" Type="http://schemas.openxmlformats.org/officeDocument/2006/relationships/vmlDrawing" Target="../drawings/vmlDrawing1.vml"/><Relationship Id="rId6" Type="http://schemas.openxmlformats.org/officeDocument/2006/relationships/image" Target="../media/image27.wmf"/><Relationship Id="rId5" Type="http://schemas.openxmlformats.org/officeDocument/2006/relationships/oleObject" Target="../embeddings/oleObject1.bin"/><Relationship Id="rId4" Type="http://schemas.openxmlformats.org/officeDocument/2006/relationships/image" Target="../media/image2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p:txBody>
          <a:bodyPr/>
          <a:lstStyle/>
          <a:p>
            <a:r>
              <a:rPr lang="de-DE" dirty="0"/>
              <a:t>Die Einnahmen und Ausgaben </a:t>
            </a:r>
            <a:r>
              <a:rPr lang="de-DE" dirty="0">
                <a:solidFill>
                  <a:srgbClr val="FF0000"/>
                </a:solidFill>
              </a:rPr>
              <a:t>aller Kassen</a:t>
            </a:r>
            <a:r>
              <a:rPr lang="de-DE" dirty="0"/>
              <a:t> sind durch Belege (Formulare oder Originalrechnungen) auszuweisen. Die Belege haben alle zur Überprüfung notwendigen Angaben in Bezug auf Ort und Datum, Rechnungssteller, Art und Beschaffenheit der Waren, Inhalt, Berechtigung, Zweck und Verwendung des Rechnungspostens zu enthalten; summarische Rechnungsstellung ist nicht gestattet</a:t>
            </a:r>
            <a:r>
              <a:rPr lang="fr-CH" dirty="0"/>
              <a:t>.</a:t>
            </a:r>
          </a:p>
          <a:p>
            <a:endParaRPr lang="fr-CH" dirty="0"/>
          </a:p>
          <a:p>
            <a:pPr algn="ctr"/>
            <a:r>
              <a:rPr lang="de-CH" b="1" dirty="0"/>
              <a:t>Detaillierte Rechnung</a:t>
            </a:r>
          </a:p>
          <a:p>
            <a:pPr algn="ctr"/>
            <a:r>
              <a:rPr lang="de-CH" b="1" dirty="0"/>
              <a:t>+</a:t>
            </a:r>
          </a:p>
          <a:p>
            <a:pPr algn="ctr"/>
            <a:r>
              <a:rPr lang="de-CH" b="1" dirty="0"/>
              <a:t>Buchungsetikette</a:t>
            </a:r>
          </a:p>
          <a:p>
            <a:pPr algn="ctr"/>
            <a:r>
              <a:rPr lang="de-CH" b="1" dirty="0"/>
              <a:t>=</a:t>
            </a:r>
          </a:p>
          <a:p>
            <a:pPr algn="ctr"/>
            <a:r>
              <a:rPr lang="de-CH" b="1" dirty="0"/>
              <a:t>Buchhalterischer Beleg</a:t>
            </a:r>
          </a:p>
        </p:txBody>
      </p:sp>
      <p:sp>
        <p:nvSpPr>
          <p:cNvPr id="3" name="Titre 2"/>
          <p:cNvSpPr>
            <a:spLocks noGrp="1"/>
          </p:cNvSpPr>
          <p:nvPr>
            <p:ph type="title"/>
          </p:nvPr>
        </p:nvSpPr>
        <p:spPr/>
        <p:txBody>
          <a:bodyPr/>
          <a:lstStyle/>
          <a:p>
            <a:r>
              <a:rPr lang="de-CH" dirty="0"/>
              <a:t>Basis: VR 1202.2</a:t>
            </a:r>
          </a:p>
        </p:txBody>
      </p:sp>
    </p:spTree>
    <p:custDataLst>
      <p:tags r:id="rId1"/>
    </p:custDataLst>
    <p:extLst>
      <p:ext uri="{BB962C8B-B14F-4D97-AF65-F5344CB8AC3E}">
        <p14:creationId xmlns:p14="http://schemas.microsoft.com/office/powerpoint/2010/main" val="15323429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1296000" y="288000"/>
            <a:ext cx="7848000" cy="881062"/>
          </a:xfrm>
        </p:spPr>
        <p:txBody>
          <a:bodyPr/>
          <a:lstStyle/>
          <a:p>
            <a:r>
              <a:rPr lang="de-CH" dirty="0"/>
              <a:t>Drucken der Kasse</a:t>
            </a:r>
            <a:br>
              <a:rPr lang="de-CH" dirty="0"/>
            </a:br>
            <a:r>
              <a:rPr lang="de-CH" sz="2800" dirty="0"/>
              <a:t>Reporting/Kontoauszug/1002 Kantinenkasse</a:t>
            </a:r>
            <a:endParaRPr lang="de-CH" dirty="0"/>
          </a:p>
        </p:txBody>
      </p:sp>
      <p:pic>
        <p:nvPicPr>
          <p:cNvPr id="6" name="Grafik 5"/>
          <p:cNvPicPr>
            <a:picLocks noChangeAspect="1"/>
          </p:cNvPicPr>
          <p:nvPr/>
        </p:nvPicPr>
        <p:blipFill>
          <a:blip r:embed="rId4"/>
          <a:stretch>
            <a:fillRect/>
          </a:stretch>
        </p:blipFill>
        <p:spPr>
          <a:xfrm>
            <a:off x="1296000" y="1268760"/>
            <a:ext cx="4328663" cy="4149634"/>
          </a:xfrm>
          <a:prstGeom prst="rect">
            <a:avLst/>
          </a:prstGeom>
        </p:spPr>
      </p:pic>
      <p:pic>
        <p:nvPicPr>
          <p:cNvPr id="7" name="Grafik 6"/>
          <p:cNvPicPr>
            <a:picLocks noChangeAspect="1"/>
          </p:cNvPicPr>
          <p:nvPr/>
        </p:nvPicPr>
        <p:blipFill>
          <a:blip r:embed="rId5"/>
          <a:stretch>
            <a:fillRect/>
          </a:stretch>
        </p:blipFill>
        <p:spPr>
          <a:xfrm>
            <a:off x="2812502" y="2276872"/>
            <a:ext cx="5624322" cy="3533051"/>
          </a:xfrm>
          <a:prstGeom prst="rect">
            <a:avLst/>
          </a:prstGeom>
        </p:spPr>
      </p:pic>
      <p:sp>
        <p:nvSpPr>
          <p:cNvPr id="2" name="Rechteck 1"/>
          <p:cNvSpPr/>
          <p:nvPr/>
        </p:nvSpPr>
        <p:spPr>
          <a:xfrm>
            <a:off x="149230" y="5348258"/>
            <a:ext cx="8994770" cy="923330"/>
          </a:xfrm>
          <a:prstGeom prst="rect">
            <a:avLst/>
          </a:prstGeom>
          <a:noFill/>
        </p:spPr>
        <p:txBody>
          <a:bodyPr wrap="none" lIns="91440" tIns="45720" rIns="91440" bIns="45720">
            <a:spAutoFit/>
          </a:bodyPr>
          <a:lstStyle/>
          <a:p>
            <a:pPr algn="ctr"/>
            <a:r>
              <a:rPr lang="de-DE" sz="5400" b="1" cap="none" spc="0" dirty="0">
                <a:ln w="22225">
                  <a:solidFill>
                    <a:schemeClr val="accent2"/>
                  </a:solidFill>
                  <a:prstDash val="solid"/>
                </a:ln>
                <a:solidFill>
                  <a:schemeClr val="accent2">
                    <a:lumMod val="40000"/>
                    <a:lumOff val="60000"/>
                  </a:schemeClr>
                </a:solidFill>
                <a:effectLst/>
              </a:rPr>
              <a:t>Für Kontrolle Kassensaldo</a:t>
            </a:r>
          </a:p>
        </p:txBody>
      </p:sp>
    </p:spTree>
    <p:custDataLst>
      <p:tags r:id="rId1"/>
    </p:custDataLst>
    <p:extLst>
      <p:ext uri="{BB962C8B-B14F-4D97-AF65-F5344CB8AC3E}">
        <p14:creationId xmlns:p14="http://schemas.microsoft.com/office/powerpoint/2010/main" val="13211116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1296000" y="288000"/>
            <a:ext cx="7848000" cy="881062"/>
          </a:xfrm>
        </p:spPr>
        <p:txBody>
          <a:bodyPr/>
          <a:lstStyle/>
          <a:p>
            <a:r>
              <a:rPr lang="de-CH" dirty="0"/>
              <a:t>Drucken der Einnahmen/Ausgaben</a:t>
            </a:r>
            <a:br>
              <a:rPr lang="de-CH" dirty="0"/>
            </a:br>
            <a:r>
              <a:rPr lang="de-CH" sz="2800" dirty="0"/>
              <a:t>Reporting/Kontoauszug/4107 Truppenkantine</a:t>
            </a:r>
            <a:endParaRPr lang="de-CH" dirty="0"/>
          </a:p>
        </p:txBody>
      </p:sp>
      <p:pic>
        <p:nvPicPr>
          <p:cNvPr id="6" name="Grafik 5"/>
          <p:cNvPicPr>
            <a:picLocks noChangeAspect="1"/>
          </p:cNvPicPr>
          <p:nvPr/>
        </p:nvPicPr>
        <p:blipFill>
          <a:blip r:embed="rId4"/>
          <a:stretch>
            <a:fillRect/>
          </a:stretch>
        </p:blipFill>
        <p:spPr>
          <a:xfrm>
            <a:off x="1296000" y="1268760"/>
            <a:ext cx="4328663" cy="4149634"/>
          </a:xfrm>
          <a:prstGeom prst="rect">
            <a:avLst/>
          </a:prstGeom>
        </p:spPr>
      </p:pic>
      <p:pic>
        <p:nvPicPr>
          <p:cNvPr id="7" name="Grafik 6"/>
          <p:cNvPicPr>
            <a:picLocks noChangeAspect="1"/>
          </p:cNvPicPr>
          <p:nvPr/>
        </p:nvPicPr>
        <p:blipFill>
          <a:blip r:embed="rId5"/>
          <a:stretch>
            <a:fillRect/>
          </a:stretch>
        </p:blipFill>
        <p:spPr>
          <a:xfrm>
            <a:off x="2812502" y="2276872"/>
            <a:ext cx="5624322" cy="3533051"/>
          </a:xfrm>
          <a:prstGeom prst="rect">
            <a:avLst/>
          </a:prstGeom>
        </p:spPr>
      </p:pic>
      <p:sp>
        <p:nvSpPr>
          <p:cNvPr id="5" name="Rechteck 4"/>
          <p:cNvSpPr/>
          <p:nvPr/>
        </p:nvSpPr>
        <p:spPr>
          <a:xfrm>
            <a:off x="1034085" y="5348258"/>
            <a:ext cx="7225056" cy="923330"/>
          </a:xfrm>
          <a:prstGeom prst="rect">
            <a:avLst/>
          </a:prstGeom>
          <a:noFill/>
        </p:spPr>
        <p:txBody>
          <a:bodyPr wrap="none" lIns="91440" tIns="45720" rIns="91440" bIns="45720">
            <a:spAutoFit/>
          </a:bodyPr>
          <a:lstStyle/>
          <a:p>
            <a:pPr algn="ctr"/>
            <a:r>
              <a:rPr lang="de-DE" sz="5400" b="1" cap="none" spc="0" dirty="0">
                <a:ln w="22225">
                  <a:solidFill>
                    <a:schemeClr val="accent2"/>
                  </a:solidFill>
                  <a:prstDash val="solid"/>
                </a:ln>
                <a:solidFill>
                  <a:schemeClr val="accent2">
                    <a:lumMod val="40000"/>
                    <a:lumOff val="60000"/>
                  </a:schemeClr>
                </a:solidFill>
                <a:effectLst/>
              </a:rPr>
              <a:t>Für Kontrolle Gewinn</a:t>
            </a:r>
          </a:p>
        </p:txBody>
      </p:sp>
    </p:spTree>
    <p:custDataLst>
      <p:tags r:id="rId1"/>
    </p:custDataLst>
    <p:extLst>
      <p:ext uri="{BB962C8B-B14F-4D97-AF65-F5344CB8AC3E}">
        <p14:creationId xmlns:p14="http://schemas.microsoft.com/office/powerpoint/2010/main" val="7872929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2"/>
          <p:cNvSpPr>
            <a:spLocks noGrp="1"/>
          </p:cNvSpPr>
          <p:nvPr>
            <p:ph type="title"/>
          </p:nvPr>
        </p:nvSpPr>
        <p:spPr/>
        <p:txBody>
          <a:bodyPr/>
          <a:lstStyle/>
          <a:p>
            <a:r>
              <a:rPr lang="de-CH" dirty="0"/>
              <a:t>Rückzahlung </a:t>
            </a:r>
            <a:r>
              <a:rPr lang="de-CH" dirty="0">
                <a:solidFill>
                  <a:schemeClr val="tx1"/>
                </a:solidFill>
              </a:rPr>
              <a:t>Kassensaldo</a:t>
            </a:r>
          </a:p>
        </p:txBody>
      </p:sp>
      <p:sp>
        <p:nvSpPr>
          <p:cNvPr id="3" name="Espace réservé du contenu 1"/>
          <p:cNvSpPr>
            <a:spLocks noGrp="1"/>
          </p:cNvSpPr>
          <p:nvPr>
            <p:ph idx="1"/>
          </p:nvPr>
        </p:nvSpPr>
        <p:spPr>
          <a:xfrm>
            <a:off x="1296000" y="1222375"/>
            <a:ext cx="7488000" cy="4896000"/>
          </a:xfrm>
        </p:spPr>
        <p:txBody>
          <a:bodyPr/>
          <a:lstStyle/>
          <a:p>
            <a:pPr marL="342900" indent="-342900">
              <a:buFont typeface="Arial" panose="020B0604020202020204" pitchFamily="34" charset="0"/>
              <a:buChar char="•"/>
            </a:pPr>
            <a:r>
              <a:rPr lang="de-CH" altLang="de-DE" dirty="0"/>
              <a:t>Der Kassensaldo ist am Ende des Dienstes auf das Postkonto einzuzahlen.</a:t>
            </a:r>
          </a:p>
          <a:p>
            <a:pPr marL="342900" indent="-342900">
              <a:buFont typeface="Arial" panose="020B0604020202020204" pitchFamily="34" charset="0"/>
              <a:buChar char="•"/>
            </a:pPr>
            <a:r>
              <a:rPr lang="de-CH" altLang="de-DE" dirty="0"/>
              <a:t>Verbuchung über den GVF 301.</a:t>
            </a:r>
          </a:p>
          <a:p>
            <a:pPr marL="342900" indent="-342900">
              <a:buFont typeface="Arial" panose="020B0604020202020204" pitchFamily="34" charset="0"/>
              <a:buChar char="•"/>
            </a:pPr>
            <a:r>
              <a:rPr lang="de-CH" altLang="de-DE" dirty="0"/>
              <a:t>Der Kassensaldo der Kantinenkasse muss am Ende des Dienstes CHF 0.00 betragen.</a:t>
            </a:r>
          </a:p>
          <a:p>
            <a:endParaRPr lang="de-DE" dirty="0"/>
          </a:p>
        </p:txBody>
      </p:sp>
      <p:pic>
        <p:nvPicPr>
          <p:cNvPr id="2" name="Grafik 1"/>
          <p:cNvPicPr>
            <a:picLocks noChangeAspect="1"/>
          </p:cNvPicPr>
          <p:nvPr/>
        </p:nvPicPr>
        <p:blipFill>
          <a:blip r:embed="rId3"/>
          <a:stretch>
            <a:fillRect/>
          </a:stretch>
        </p:blipFill>
        <p:spPr>
          <a:xfrm>
            <a:off x="2101537" y="3429000"/>
            <a:ext cx="5876925" cy="1819275"/>
          </a:xfrm>
          <a:prstGeom prst="rect">
            <a:avLst/>
          </a:prstGeom>
          <a:ln>
            <a:solidFill>
              <a:schemeClr val="bg1">
                <a:lumMod val="50000"/>
              </a:schemeClr>
            </a:solidFill>
          </a:ln>
        </p:spPr>
      </p:pic>
    </p:spTree>
    <p:custDataLst>
      <p:tags r:id="rId1"/>
    </p:custDataLst>
    <p:extLst>
      <p:ext uri="{BB962C8B-B14F-4D97-AF65-F5344CB8AC3E}">
        <p14:creationId xmlns:p14="http://schemas.microsoft.com/office/powerpoint/2010/main" val="10879783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2"/>
          <p:cNvSpPr>
            <a:spLocks noGrp="1"/>
          </p:cNvSpPr>
          <p:nvPr>
            <p:ph type="title"/>
          </p:nvPr>
        </p:nvSpPr>
        <p:spPr/>
        <p:txBody>
          <a:bodyPr/>
          <a:lstStyle/>
          <a:p>
            <a:r>
              <a:rPr lang="de-CH" dirty="0"/>
              <a:t>Gewinn Kantinenkasse</a:t>
            </a:r>
          </a:p>
        </p:txBody>
      </p:sp>
      <p:sp>
        <p:nvSpPr>
          <p:cNvPr id="3" name="Espace réservé du contenu 1"/>
          <p:cNvSpPr>
            <a:spLocks noGrp="1"/>
          </p:cNvSpPr>
          <p:nvPr>
            <p:ph idx="1"/>
          </p:nvPr>
        </p:nvSpPr>
        <p:spPr>
          <a:xfrm>
            <a:off x="1296000" y="1222375"/>
            <a:ext cx="7488000" cy="4896000"/>
          </a:xfrm>
        </p:spPr>
        <p:txBody>
          <a:bodyPr/>
          <a:lstStyle/>
          <a:p>
            <a:pPr marL="342900" indent="-342900">
              <a:buFont typeface="Arial" panose="020B0604020202020204" pitchFamily="34" charset="0"/>
              <a:buChar char="•"/>
            </a:pPr>
            <a:r>
              <a:rPr lang="de-CH" altLang="de-DE" dirty="0"/>
              <a:t>Gewinne dürfen für Ausgaben, welche den Korpsgeist fördern, verwendet werden (z B : Kp Abend);</a:t>
            </a:r>
          </a:p>
          <a:p>
            <a:pPr marL="342900" indent="-342900">
              <a:buFont typeface="Arial" panose="020B0604020202020204" pitchFamily="34" charset="0"/>
              <a:buChar char="•"/>
            </a:pPr>
            <a:r>
              <a:rPr lang="de-CH" altLang="de-DE" dirty="0"/>
              <a:t>Für diese Ausgaben müssen auch Quittungen vorhanden sein.</a:t>
            </a:r>
          </a:p>
          <a:p>
            <a:pPr marL="342900" indent="-342900">
              <a:buFont typeface="Arial" panose="020B0604020202020204" pitchFamily="34" charset="0"/>
              <a:buChar char="•"/>
            </a:pPr>
            <a:r>
              <a:rPr lang="de-CH" altLang="de-DE" dirty="0"/>
              <a:t>Verbuchung über den GVF 302.</a:t>
            </a:r>
          </a:p>
          <a:p>
            <a:endParaRPr lang="de-DE" dirty="0"/>
          </a:p>
        </p:txBody>
      </p:sp>
      <p:pic>
        <p:nvPicPr>
          <p:cNvPr id="2" name="Grafik 1"/>
          <p:cNvPicPr>
            <a:picLocks noChangeAspect="1"/>
          </p:cNvPicPr>
          <p:nvPr/>
        </p:nvPicPr>
        <p:blipFill>
          <a:blip r:embed="rId3"/>
          <a:stretch>
            <a:fillRect/>
          </a:stretch>
        </p:blipFill>
        <p:spPr>
          <a:xfrm>
            <a:off x="2101537" y="3429000"/>
            <a:ext cx="5876925" cy="2009775"/>
          </a:xfrm>
          <a:prstGeom prst="rect">
            <a:avLst/>
          </a:prstGeom>
          <a:ln>
            <a:solidFill>
              <a:schemeClr val="bg1">
                <a:lumMod val="50000"/>
              </a:schemeClr>
            </a:solidFill>
          </a:ln>
        </p:spPr>
      </p:pic>
    </p:spTree>
    <p:custDataLst>
      <p:tags r:id="rId1"/>
    </p:custDataLst>
    <p:extLst>
      <p:ext uri="{BB962C8B-B14F-4D97-AF65-F5344CB8AC3E}">
        <p14:creationId xmlns:p14="http://schemas.microsoft.com/office/powerpoint/2010/main" val="24714531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2"/>
          <p:cNvSpPr>
            <a:spLocks noGrp="1"/>
          </p:cNvSpPr>
          <p:nvPr>
            <p:ph type="title"/>
          </p:nvPr>
        </p:nvSpPr>
        <p:spPr/>
        <p:txBody>
          <a:bodyPr/>
          <a:lstStyle/>
          <a:p>
            <a:r>
              <a:rPr lang="de-CH" dirty="0"/>
              <a:t>Auflösung Kantinenkasse</a:t>
            </a:r>
          </a:p>
        </p:txBody>
      </p:sp>
      <p:sp>
        <p:nvSpPr>
          <p:cNvPr id="3" name="Espace réservé du contenu 1"/>
          <p:cNvSpPr>
            <a:spLocks noGrp="1"/>
          </p:cNvSpPr>
          <p:nvPr>
            <p:ph idx="1"/>
          </p:nvPr>
        </p:nvSpPr>
        <p:spPr>
          <a:xfrm>
            <a:off x="1296000" y="1222375"/>
            <a:ext cx="7488000" cy="4896000"/>
          </a:xfrm>
        </p:spPr>
        <p:txBody>
          <a:bodyPr/>
          <a:lstStyle/>
          <a:p>
            <a:pPr marL="342900" indent="-342900">
              <a:buFont typeface="Arial" panose="020B0604020202020204" pitchFamily="34" charset="0"/>
              <a:buChar char="•"/>
            </a:pPr>
            <a:r>
              <a:rPr lang="de-CH" altLang="de-DE" dirty="0"/>
              <a:t>Der Restgewinn nach den Ausgaben für den Korpsgeist ist Zugunsten des </a:t>
            </a:r>
            <a:r>
              <a:rPr lang="de-CH" altLang="de-DE" dirty="0" err="1"/>
              <a:t>Vpf</a:t>
            </a:r>
            <a:r>
              <a:rPr lang="de-CH" altLang="de-DE" dirty="0"/>
              <a:t>-Kredites einzunehmen.</a:t>
            </a:r>
          </a:p>
          <a:p>
            <a:pPr marL="342900" indent="-342900">
              <a:buFont typeface="Arial" panose="020B0604020202020204" pitchFamily="34" charset="0"/>
              <a:buChar char="•"/>
            </a:pPr>
            <a:r>
              <a:rPr lang="de-CH" altLang="de-DE" dirty="0"/>
              <a:t>Verbuchung über den GVF 304.</a:t>
            </a:r>
          </a:p>
          <a:p>
            <a:pPr marL="342900" indent="-342900">
              <a:buFont typeface="Arial" panose="020B0604020202020204" pitchFamily="34" charset="0"/>
              <a:buChar char="•"/>
            </a:pPr>
            <a:r>
              <a:rPr lang="de-CH" altLang="de-DE" dirty="0"/>
              <a:t>Der Saldo des Kontos Truppenkantine (Konto 4107) muss nach dieser Buchung CHF 0.00 sein!</a:t>
            </a:r>
          </a:p>
          <a:p>
            <a:endParaRPr lang="de-DE" dirty="0"/>
          </a:p>
        </p:txBody>
      </p:sp>
      <p:pic>
        <p:nvPicPr>
          <p:cNvPr id="2" name="Grafik 1"/>
          <p:cNvPicPr>
            <a:picLocks noChangeAspect="1"/>
          </p:cNvPicPr>
          <p:nvPr/>
        </p:nvPicPr>
        <p:blipFill>
          <a:blip r:embed="rId3"/>
          <a:stretch>
            <a:fillRect/>
          </a:stretch>
        </p:blipFill>
        <p:spPr>
          <a:xfrm>
            <a:off x="2092012" y="3501008"/>
            <a:ext cx="5895975" cy="2038350"/>
          </a:xfrm>
          <a:prstGeom prst="rect">
            <a:avLst/>
          </a:prstGeom>
          <a:ln>
            <a:solidFill>
              <a:schemeClr val="bg1">
                <a:lumMod val="50000"/>
              </a:schemeClr>
            </a:solidFill>
          </a:ln>
        </p:spPr>
      </p:pic>
    </p:spTree>
    <p:custDataLst>
      <p:tags r:id="rId1"/>
    </p:custDataLst>
    <p:extLst>
      <p:ext uri="{BB962C8B-B14F-4D97-AF65-F5344CB8AC3E}">
        <p14:creationId xmlns:p14="http://schemas.microsoft.com/office/powerpoint/2010/main" val="19864578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2"/>
          <p:cNvSpPr>
            <a:spLocks noGrp="1"/>
          </p:cNvSpPr>
          <p:nvPr>
            <p:ph type="title"/>
          </p:nvPr>
        </p:nvSpPr>
        <p:spPr/>
        <p:txBody>
          <a:bodyPr/>
          <a:lstStyle/>
          <a:p>
            <a:r>
              <a:rPr lang="de-CH" dirty="0"/>
              <a:t>Möglichkeit </a:t>
            </a:r>
            <a:r>
              <a:rPr lang="de-CH" dirty="0" err="1"/>
              <a:t>Twint</a:t>
            </a:r>
            <a:endParaRPr lang="de-CH" dirty="0"/>
          </a:p>
        </p:txBody>
      </p:sp>
      <p:sp>
        <p:nvSpPr>
          <p:cNvPr id="3" name="Espace réservé du contenu 1"/>
          <p:cNvSpPr>
            <a:spLocks noGrp="1"/>
          </p:cNvSpPr>
          <p:nvPr>
            <p:ph idx="1"/>
          </p:nvPr>
        </p:nvSpPr>
        <p:spPr>
          <a:xfrm>
            <a:off x="1296000" y="1222375"/>
            <a:ext cx="7488000" cy="4896000"/>
          </a:xfrm>
        </p:spPr>
        <p:txBody>
          <a:bodyPr/>
          <a:lstStyle/>
          <a:p>
            <a:pPr marL="342900" indent="-342900">
              <a:buFont typeface="Arial" panose="020B0604020202020204" pitchFamily="34" charset="0"/>
              <a:buChar char="•"/>
            </a:pPr>
            <a:r>
              <a:rPr lang="de-CH" dirty="0"/>
              <a:t>Artikel der Kantine können auch via </a:t>
            </a:r>
            <a:r>
              <a:rPr lang="de-CH" dirty="0" err="1"/>
              <a:t>Twint</a:t>
            </a:r>
            <a:r>
              <a:rPr lang="de-CH" dirty="0"/>
              <a:t> verkauft werden.</a:t>
            </a:r>
          </a:p>
          <a:p>
            <a:pPr marL="342900" indent="-342900">
              <a:buFont typeface="Arial" panose="020B0604020202020204" pitchFamily="34" charset="0"/>
              <a:buChar char="•"/>
            </a:pPr>
            <a:r>
              <a:rPr lang="de-CH" dirty="0"/>
              <a:t>Um davon Gebrauch zu machen, ist bei der Firma </a:t>
            </a:r>
            <a:r>
              <a:rPr lang="de-CH" dirty="0" err="1"/>
              <a:t>Twint</a:t>
            </a:r>
            <a:r>
              <a:rPr lang="de-CH" dirty="0"/>
              <a:t> ein </a:t>
            </a:r>
            <a:r>
              <a:rPr lang="de-CH" dirty="0" err="1"/>
              <a:t>Geschäftsaccount</a:t>
            </a:r>
            <a:r>
              <a:rPr lang="de-CH" dirty="0"/>
              <a:t> auf das militärische Postkonto zu eröffnen.</a:t>
            </a:r>
          </a:p>
          <a:p>
            <a:pPr marL="342900" indent="-342900">
              <a:buFont typeface="Arial" panose="020B0604020202020204" pitchFamily="34" charset="0"/>
              <a:buChar char="•"/>
            </a:pPr>
            <a:r>
              <a:rPr lang="de-CH" dirty="0"/>
              <a:t>Die ausgedruckten QR-Codes können bei der Verkaufsstelle angebracht werden.</a:t>
            </a:r>
          </a:p>
          <a:p>
            <a:pPr marL="342900" indent="-342900">
              <a:buFont typeface="Arial" panose="020B0604020202020204" pitchFamily="34" charset="0"/>
              <a:buChar char="•"/>
            </a:pPr>
            <a:r>
              <a:rPr lang="de-CH" b="1" dirty="0">
                <a:solidFill>
                  <a:srgbClr val="FF0000"/>
                </a:solidFill>
              </a:rPr>
              <a:t>ACHTUNG: Die Validierung des Accounts Seitens </a:t>
            </a:r>
            <a:r>
              <a:rPr lang="de-CH" b="1" dirty="0" err="1">
                <a:solidFill>
                  <a:srgbClr val="FF0000"/>
                </a:solidFill>
              </a:rPr>
              <a:t>Twint</a:t>
            </a:r>
            <a:r>
              <a:rPr lang="de-CH" b="1" dirty="0">
                <a:solidFill>
                  <a:srgbClr val="FF0000"/>
                </a:solidFill>
              </a:rPr>
              <a:t> kann für die Armee bis zu 5 Arbeitstage dauern. Einzahlungen kommen erst nach dieser Frist auf das Postkonto!</a:t>
            </a:r>
            <a:endParaRPr lang="de-DE" b="1" dirty="0">
              <a:solidFill>
                <a:srgbClr val="FF0000"/>
              </a:solidFill>
            </a:endParaRPr>
          </a:p>
        </p:txBody>
      </p:sp>
      <p:pic>
        <p:nvPicPr>
          <p:cNvPr id="1026" name="Picture 2" descr="TWINT - Mobile Payment - Sparkasse App - Sparkasse | Bank Sparkasse Schwyz  A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03584" y="4437112"/>
            <a:ext cx="3744416" cy="1418555"/>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11472674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9">
            <a:extLst>
              <a:ext uri="{FF2B5EF4-FFF2-40B4-BE49-F238E27FC236}">
                <a16:creationId xmlns:a16="http://schemas.microsoft.com/office/drawing/2014/main" id="{77903426-CDF6-9941-FB3B-FDE73877630E}"/>
              </a:ext>
            </a:extLst>
          </p:cNvPr>
          <p:cNvSpPr txBox="1">
            <a:spLocks/>
          </p:cNvSpPr>
          <p:nvPr/>
        </p:nvSpPr>
        <p:spPr>
          <a:xfrm>
            <a:off x="442864" y="2121737"/>
            <a:ext cx="2027417" cy="488929"/>
          </a:xfrm>
          <a:prstGeom prst="rect">
            <a:avLst/>
          </a:prstGeom>
          <a:solidFill>
            <a:srgbClr val="000000"/>
          </a:solidFill>
        </p:spPr>
        <p:txBody>
          <a:bodyPr vert="horz" wrap="square" lIns="81000" tIns="13500" rIns="81000" bIns="13500" rtlCol="0" anchor="ctr" anchorCtr="0">
            <a:spAutoFit/>
          </a:bodyPr>
          <a:lstStyle>
            <a:lvl1pPr algn="l" defTabSz="914400" rtl="0" eaLnBrk="1" latinLnBrk="0" hangingPunct="1">
              <a:lnSpc>
                <a:spcPct val="100000"/>
              </a:lnSpc>
              <a:spcBef>
                <a:spcPct val="0"/>
              </a:spcBef>
              <a:buNone/>
              <a:defRPr sz="2800" b="1" kern="1200">
                <a:solidFill>
                  <a:schemeClr val="bg1"/>
                </a:solidFill>
                <a:latin typeface="+mj-lt"/>
                <a:ea typeface="+mj-ea"/>
                <a:cs typeface="+mj-cs"/>
              </a:defRPr>
            </a:lvl1pPr>
          </a:lstStyle>
          <a:p>
            <a:pPr defTabSz="685800" fontAlgn="auto">
              <a:spcAft>
                <a:spcPts val="0"/>
              </a:spcAft>
              <a:defRPr/>
            </a:pPr>
            <a:r>
              <a:rPr lang="en-GB" sz="1500" dirty="0">
                <a:solidFill>
                  <a:prstClr val="white"/>
                </a:solidFill>
                <a:latin typeface="Roboto"/>
              </a:rPr>
              <a:t>1. Account-</a:t>
            </a:r>
            <a:r>
              <a:rPr lang="en-GB" sz="1500" dirty="0" err="1">
                <a:solidFill>
                  <a:prstClr val="white"/>
                </a:solidFill>
                <a:latin typeface="Roboto"/>
              </a:rPr>
              <a:t>Eröffnung</a:t>
            </a:r>
            <a:endParaRPr lang="en-GB" sz="1500" dirty="0">
              <a:solidFill>
                <a:prstClr val="white"/>
              </a:solidFill>
              <a:latin typeface="Roboto"/>
            </a:endParaRPr>
          </a:p>
        </p:txBody>
      </p:sp>
      <p:sp>
        <p:nvSpPr>
          <p:cNvPr id="7" name="TextBox 6">
            <a:extLst>
              <a:ext uri="{FF2B5EF4-FFF2-40B4-BE49-F238E27FC236}">
                <a16:creationId xmlns:a16="http://schemas.microsoft.com/office/drawing/2014/main" id="{F6301F37-8FCF-1347-A587-33C924732F63}"/>
              </a:ext>
            </a:extLst>
          </p:cNvPr>
          <p:cNvSpPr txBox="1"/>
          <p:nvPr/>
        </p:nvSpPr>
        <p:spPr>
          <a:xfrm>
            <a:off x="376345" y="2676895"/>
            <a:ext cx="2366855" cy="1872307"/>
          </a:xfrm>
          <a:prstGeom prst="rect">
            <a:avLst/>
          </a:prstGeom>
          <a:noFill/>
        </p:spPr>
        <p:txBody>
          <a:bodyPr wrap="square" rtlCol="0">
            <a:spAutoFit/>
          </a:bodyPr>
          <a:lstStyle/>
          <a:p>
            <a:pPr defTabSz="685800" fontAlgn="auto">
              <a:spcBef>
                <a:spcPts val="0"/>
              </a:spcBef>
              <a:spcAft>
                <a:spcPts val="450"/>
              </a:spcAft>
              <a:defRPr/>
            </a:pPr>
            <a:r>
              <a:rPr lang="de-CH" sz="900" dirty="0">
                <a:solidFill>
                  <a:prstClr val="black"/>
                </a:solidFill>
                <a:latin typeface="Roboto"/>
              </a:rPr>
              <a:t>Erstellen Sie via folgenden Link ein Geschäftskonto bei TWINT und wählen Sie dabei «öffentlich-rechtliche Körperschaft (Verwaltung)» als Art der Unternehmung:</a:t>
            </a:r>
          </a:p>
          <a:p>
            <a:pPr defTabSz="685800" fontAlgn="auto">
              <a:spcBef>
                <a:spcPts val="0"/>
              </a:spcBef>
              <a:spcAft>
                <a:spcPts val="450"/>
              </a:spcAft>
              <a:defRPr/>
            </a:pPr>
            <a:r>
              <a:rPr lang="de-CH" sz="900" dirty="0">
                <a:solidFill>
                  <a:srgbClr val="4F52B2"/>
                </a:solidFill>
                <a:latin typeface="Roboto"/>
                <a:hlinkClick r:id="rId3" tooltip="https://portal.twint.ch/partner/gui/register/without-trade-register?referrer=Schweizer%20Armee"/>
              </a:rPr>
              <a:t>TWINT Portal - Schweizer Armee</a:t>
            </a:r>
            <a:endParaRPr lang="de-CH" sz="900" dirty="0">
              <a:solidFill>
                <a:srgbClr val="4F52B2"/>
              </a:solidFill>
              <a:latin typeface="Roboto"/>
            </a:endParaRPr>
          </a:p>
          <a:p>
            <a:pPr defTabSz="685800" fontAlgn="auto">
              <a:spcBef>
                <a:spcPts val="0"/>
              </a:spcBef>
              <a:spcAft>
                <a:spcPts val="450"/>
              </a:spcAft>
              <a:defRPr/>
            </a:pPr>
            <a:endParaRPr lang="de-CH" sz="900" dirty="0">
              <a:solidFill>
                <a:srgbClr val="4F52B2"/>
              </a:solidFill>
              <a:latin typeface="Roboto"/>
            </a:endParaRPr>
          </a:p>
          <a:p>
            <a:pPr defTabSz="685800" fontAlgn="auto">
              <a:spcBef>
                <a:spcPts val="0"/>
              </a:spcBef>
              <a:spcAft>
                <a:spcPts val="450"/>
              </a:spcAft>
              <a:defRPr/>
            </a:pPr>
            <a:r>
              <a:rPr lang="de-CH" sz="900" dirty="0">
                <a:solidFill>
                  <a:prstClr val="black"/>
                </a:solidFill>
                <a:latin typeface="Roboto"/>
              </a:rPr>
              <a:t>Als Firmennamen wählen Sie den Namen der Schule oder des Truppenkörpers.</a:t>
            </a:r>
          </a:p>
          <a:p>
            <a:pPr defTabSz="685800" fontAlgn="auto">
              <a:spcBef>
                <a:spcPts val="0"/>
              </a:spcBef>
              <a:spcAft>
                <a:spcPts val="450"/>
              </a:spcAft>
              <a:defRPr/>
            </a:pPr>
            <a:r>
              <a:rPr lang="de-CH" sz="900" dirty="0">
                <a:solidFill>
                  <a:prstClr val="black"/>
                </a:solidFill>
                <a:latin typeface="Roboto"/>
              </a:rPr>
              <a:t>Das Feld «E-Mail oder Code» kann leergelassen werden.</a:t>
            </a:r>
          </a:p>
        </p:txBody>
      </p:sp>
      <p:grpSp>
        <p:nvGrpSpPr>
          <p:cNvPr id="9" name="Group 8">
            <a:extLst>
              <a:ext uri="{FF2B5EF4-FFF2-40B4-BE49-F238E27FC236}">
                <a16:creationId xmlns:a16="http://schemas.microsoft.com/office/drawing/2014/main" id="{1B0A5E8C-319E-93B0-7EC0-4FAB915570AF}"/>
              </a:ext>
            </a:extLst>
          </p:cNvPr>
          <p:cNvGrpSpPr/>
          <p:nvPr/>
        </p:nvGrpSpPr>
        <p:grpSpPr>
          <a:xfrm>
            <a:off x="2820864" y="1400898"/>
            <a:ext cx="5880273" cy="4056205"/>
            <a:chOff x="3761152" y="724863"/>
            <a:chExt cx="7840364" cy="5408273"/>
          </a:xfrm>
        </p:grpSpPr>
        <p:grpSp>
          <p:nvGrpSpPr>
            <p:cNvPr id="8" name="Group 7">
              <a:extLst>
                <a:ext uri="{FF2B5EF4-FFF2-40B4-BE49-F238E27FC236}">
                  <a16:creationId xmlns:a16="http://schemas.microsoft.com/office/drawing/2014/main" id="{0C7A2693-C335-593F-F727-3F57A671F711}"/>
                </a:ext>
              </a:extLst>
            </p:cNvPr>
            <p:cNvGrpSpPr/>
            <p:nvPr/>
          </p:nvGrpSpPr>
          <p:grpSpPr>
            <a:xfrm>
              <a:off x="3761152" y="724863"/>
              <a:ext cx="7840364" cy="5408273"/>
              <a:chOff x="3761152" y="724863"/>
              <a:chExt cx="7840364" cy="5408273"/>
            </a:xfrm>
          </p:grpSpPr>
          <p:pic>
            <p:nvPicPr>
              <p:cNvPr id="6" name="Picture 5">
                <a:extLst>
                  <a:ext uri="{FF2B5EF4-FFF2-40B4-BE49-F238E27FC236}">
                    <a16:creationId xmlns:a16="http://schemas.microsoft.com/office/drawing/2014/main" id="{8B1798DA-A55C-07E8-0FA3-4DD41F79672B}"/>
                  </a:ext>
                </a:extLst>
              </p:cNvPr>
              <p:cNvPicPr>
                <a:picLocks noChangeAspect="1"/>
              </p:cNvPicPr>
              <p:nvPr/>
            </p:nvPicPr>
            <p:blipFill>
              <a:blip r:embed="rId4"/>
              <a:stretch>
                <a:fillRect/>
              </a:stretch>
            </p:blipFill>
            <p:spPr>
              <a:xfrm>
                <a:off x="3761152" y="724863"/>
                <a:ext cx="7840364" cy="5408273"/>
              </a:xfrm>
              <a:prstGeom prst="rect">
                <a:avLst/>
              </a:prstGeom>
              <a:effectLst>
                <a:outerShdw blurRad="127000" dist="50800" dir="5400000" sx="102000" sy="102000" algn="ctr" rotWithShape="0">
                  <a:srgbClr val="000000">
                    <a:alpha val="43137"/>
                  </a:srgbClr>
                </a:outerShdw>
              </a:effectLst>
            </p:spPr>
          </p:pic>
          <p:sp>
            <p:nvSpPr>
              <p:cNvPr id="15" name="Abgerundetes Rechteck 145">
                <a:extLst>
                  <a:ext uri="{FF2B5EF4-FFF2-40B4-BE49-F238E27FC236}">
                    <a16:creationId xmlns:a16="http://schemas.microsoft.com/office/drawing/2014/main" id="{9B3FE883-6B72-F851-AD20-89775195791C}"/>
                  </a:ext>
                </a:extLst>
              </p:cNvPr>
              <p:cNvSpPr/>
              <p:nvPr/>
            </p:nvSpPr>
            <p:spPr>
              <a:xfrm>
                <a:off x="7681334" y="2740088"/>
                <a:ext cx="2302421" cy="2177145"/>
              </a:xfrm>
              <a:prstGeom prst="roundRect">
                <a:avLst>
                  <a:gd name="adj" fmla="val 0"/>
                </a:avLst>
              </a:prstGeom>
              <a:noFill/>
              <a:ln w="31750">
                <a:solidFill>
                  <a:srgbClr val="00B0F0"/>
                </a:solidFill>
                <a:round/>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p>
                <a:pPr defTabSz="685800" fontAlgn="auto">
                  <a:spcBef>
                    <a:spcPts val="0"/>
                  </a:spcBef>
                  <a:spcAft>
                    <a:spcPts val="0"/>
                  </a:spcAft>
                  <a:defRPr/>
                </a:pPr>
                <a:endParaRPr lang="de-CH" sz="1350">
                  <a:solidFill>
                    <a:prstClr val="white"/>
                  </a:solidFill>
                  <a:latin typeface="Roboto Light"/>
                </a:endParaRPr>
              </a:p>
            </p:txBody>
          </p:sp>
        </p:grpSp>
        <p:sp>
          <p:nvSpPr>
            <p:cNvPr id="18" name="Abgerundetes Rechteck 145">
              <a:extLst>
                <a:ext uri="{FF2B5EF4-FFF2-40B4-BE49-F238E27FC236}">
                  <a16:creationId xmlns:a16="http://schemas.microsoft.com/office/drawing/2014/main" id="{B1CD9A63-F291-9A9F-7A04-3A6561427BE0}"/>
                </a:ext>
              </a:extLst>
            </p:cNvPr>
            <p:cNvSpPr/>
            <p:nvPr/>
          </p:nvSpPr>
          <p:spPr>
            <a:xfrm>
              <a:off x="9682547" y="5794312"/>
              <a:ext cx="459830" cy="298579"/>
            </a:xfrm>
            <a:prstGeom prst="roundRect">
              <a:avLst>
                <a:gd name="adj" fmla="val 0"/>
              </a:avLst>
            </a:prstGeom>
            <a:noFill/>
            <a:ln w="31750">
              <a:solidFill>
                <a:srgbClr val="00B0F0"/>
              </a:solidFill>
              <a:round/>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p>
              <a:pPr defTabSz="685800" fontAlgn="auto">
                <a:spcBef>
                  <a:spcPts val="0"/>
                </a:spcBef>
                <a:spcAft>
                  <a:spcPts val="0"/>
                </a:spcAft>
                <a:defRPr/>
              </a:pPr>
              <a:endParaRPr lang="de-CH" sz="1350">
                <a:solidFill>
                  <a:prstClr val="white"/>
                </a:solidFill>
                <a:latin typeface="Roboto Light"/>
              </a:endParaRPr>
            </a:p>
          </p:txBody>
        </p:sp>
      </p:grpSp>
      <p:sp>
        <p:nvSpPr>
          <p:cNvPr id="2" name="Rechteck 1"/>
          <p:cNvSpPr/>
          <p:nvPr/>
        </p:nvSpPr>
        <p:spPr>
          <a:xfrm>
            <a:off x="1467335" y="281424"/>
            <a:ext cx="6340198" cy="923330"/>
          </a:xfrm>
          <a:prstGeom prst="rect">
            <a:avLst/>
          </a:prstGeom>
          <a:noFill/>
          <a:ln>
            <a:solidFill>
              <a:schemeClr val="tx1"/>
            </a:solidFill>
          </a:ln>
        </p:spPr>
        <p:txBody>
          <a:bodyPr wrap="none" lIns="91440" tIns="45720" rIns="91440" bIns="45720">
            <a:spAutoFit/>
          </a:bodyPr>
          <a:lstStyle/>
          <a:p>
            <a:pPr algn="ctr"/>
            <a:r>
              <a:rPr lang="de-DE" sz="5400" b="1" dirty="0">
                <a:ln w="9525">
                  <a:solidFill>
                    <a:schemeClr val="bg1"/>
                  </a:solidFill>
                  <a:prstDash val="solid"/>
                </a:ln>
                <a:effectLst>
                  <a:outerShdw blurRad="12700" dist="38100" dir="2700000" algn="tl" rotWithShape="0">
                    <a:schemeClr val="bg1">
                      <a:lumMod val="50000"/>
                    </a:schemeClr>
                  </a:outerShdw>
                </a:effectLst>
              </a:rPr>
              <a:t>Aufgaben des Qm!</a:t>
            </a:r>
            <a:endParaRPr lang="de-DE" sz="5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Tree>
    <p:extLst>
      <p:ext uri="{BB962C8B-B14F-4D97-AF65-F5344CB8AC3E}">
        <p14:creationId xmlns:p14="http://schemas.microsoft.com/office/powerpoint/2010/main" val="96939318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F6301F37-8FCF-1347-A587-33C924732F63}"/>
              </a:ext>
            </a:extLst>
          </p:cNvPr>
          <p:cNvSpPr txBox="1"/>
          <p:nvPr/>
        </p:nvSpPr>
        <p:spPr>
          <a:xfrm>
            <a:off x="376345" y="2676895"/>
            <a:ext cx="2366855" cy="507831"/>
          </a:xfrm>
          <a:prstGeom prst="rect">
            <a:avLst/>
          </a:prstGeom>
          <a:noFill/>
        </p:spPr>
        <p:txBody>
          <a:bodyPr wrap="square" rtlCol="0">
            <a:spAutoFit/>
          </a:bodyPr>
          <a:lstStyle/>
          <a:p>
            <a:pPr defTabSz="685800" fontAlgn="auto">
              <a:spcBef>
                <a:spcPts val="0"/>
              </a:spcBef>
              <a:spcAft>
                <a:spcPts val="450"/>
              </a:spcAft>
              <a:defRPr/>
            </a:pPr>
            <a:r>
              <a:rPr lang="de-CH" sz="900" dirty="0">
                <a:solidFill>
                  <a:prstClr val="black"/>
                </a:solidFill>
                <a:latin typeface="Roboto"/>
              </a:rPr>
              <a:t>Erfassen Sie Ihre Benutzer- und Logindaten und akzeptieren Sie den Payment-Vertrag und die AGB.</a:t>
            </a:r>
          </a:p>
        </p:txBody>
      </p:sp>
      <p:sp>
        <p:nvSpPr>
          <p:cNvPr id="2" name="Rechteck 1"/>
          <p:cNvSpPr/>
          <p:nvPr/>
        </p:nvSpPr>
        <p:spPr>
          <a:xfrm>
            <a:off x="1467335" y="281424"/>
            <a:ext cx="6340198" cy="923330"/>
          </a:xfrm>
          <a:prstGeom prst="rect">
            <a:avLst/>
          </a:prstGeom>
          <a:noFill/>
          <a:ln>
            <a:solidFill>
              <a:schemeClr val="tx1"/>
            </a:solidFill>
          </a:ln>
        </p:spPr>
        <p:txBody>
          <a:bodyPr wrap="none" lIns="91440" tIns="45720" rIns="91440" bIns="45720">
            <a:spAutoFit/>
          </a:bodyPr>
          <a:lstStyle/>
          <a:p>
            <a:pPr algn="ctr"/>
            <a:r>
              <a:rPr lang="de-DE" sz="5400" b="1" dirty="0">
                <a:ln w="9525">
                  <a:solidFill>
                    <a:schemeClr val="bg1"/>
                  </a:solidFill>
                  <a:prstDash val="solid"/>
                </a:ln>
                <a:effectLst>
                  <a:outerShdw blurRad="12700" dist="38100" dir="2700000" algn="tl" rotWithShape="0">
                    <a:schemeClr val="bg1">
                      <a:lumMod val="50000"/>
                    </a:schemeClr>
                  </a:outerShdw>
                </a:effectLst>
              </a:rPr>
              <a:t>Aufgaben des Qm!</a:t>
            </a:r>
            <a:endParaRPr lang="de-DE" sz="5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pic>
        <p:nvPicPr>
          <p:cNvPr id="4" name="Grafik 3">
            <a:extLst>
              <a:ext uri="{FF2B5EF4-FFF2-40B4-BE49-F238E27FC236}">
                <a16:creationId xmlns:a16="http://schemas.microsoft.com/office/drawing/2014/main" id="{190A845F-38BC-424F-9408-E061F42E0B88}"/>
              </a:ext>
            </a:extLst>
          </p:cNvPr>
          <p:cNvPicPr>
            <a:picLocks noChangeAspect="1"/>
          </p:cNvPicPr>
          <p:nvPr/>
        </p:nvPicPr>
        <p:blipFill>
          <a:blip r:embed="rId3"/>
          <a:stretch>
            <a:fillRect/>
          </a:stretch>
        </p:blipFill>
        <p:spPr>
          <a:xfrm>
            <a:off x="3347864" y="1634739"/>
            <a:ext cx="4077072" cy="4077072"/>
          </a:xfrm>
          <a:prstGeom prst="rect">
            <a:avLst/>
          </a:prstGeom>
        </p:spPr>
      </p:pic>
      <p:sp>
        <p:nvSpPr>
          <p:cNvPr id="12" name="Abgerundetes Rechteck 145">
            <a:extLst>
              <a:ext uri="{FF2B5EF4-FFF2-40B4-BE49-F238E27FC236}">
                <a16:creationId xmlns:a16="http://schemas.microsoft.com/office/drawing/2014/main" id="{3FC1D726-4AA7-4FA6-8811-CFC800A12A4C}"/>
              </a:ext>
            </a:extLst>
          </p:cNvPr>
          <p:cNvSpPr/>
          <p:nvPr/>
        </p:nvSpPr>
        <p:spPr>
          <a:xfrm>
            <a:off x="5292080" y="1646801"/>
            <a:ext cx="2132856" cy="2646295"/>
          </a:xfrm>
          <a:prstGeom prst="roundRect">
            <a:avLst>
              <a:gd name="adj" fmla="val 0"/>
            </a:avLst>
          </a:prstGeom>
          <a:noFill/>
          <a:ln w="31750">
            <a:solidFill>
              <a:srgbClr val="00B0F0"/>
            </a:solidFill>
            <a:round/>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p>
            <a:pPr defTabSz="685800" fontAlgn="auto">
              <a:spcBef>
                <a:spcPts val="0"/>
              </a:spcBef>
              <a:spcAft>
                <a:spcPts val="0"/>
              </a:spcAft>
              <a:defRPr/>
            </a:pPr>
            <a:endParaRPr lang="de-CH" sz="1350">
              <a:solidFill>
                <a:prstClr val="white"/>
              </a:solidFill>
              <a:latin typeface="Roboto Light"/>
            </a:endParaRPr>
          </a:p>
        </p:txBody>
      </p:sp>
      <p:sp>
        <p:nvSpPr>
          <p:cNvPr id="14" name="Abgerundetes Rechteck 145">
            <a:extLst>
              <a:ext uri="{FF2B5EF4-FFF2-40B4-BE49-F238E27FC236}">
                <a16:creationId xmlns:a16="http://schemas.microsoft.com/office/drawing/2014/main" id="{3D656B6F-F00B-477D-82F1-86B2A85C790A}"/>
              </a:ext>
            </a:extLst>
          </p:cNvPr>
          <p:cNvSpPr/>
          <p:nvPr/>
        </p:nvSpPr>
        <p:spPr>
          <a:xfrm>
            <a:off x="4386275" y="4509121"/>
            <a:ext cx="251159" cy="1202690"/>
          </a:xfrm>
          <a:prstGeom prst="roundRect">
            <a:avLst>
              <a:gd name="adj" fmla="val 0"/>
            </a:avLst>
          </a:prstGeom>
          <a:noFill/>
          <a:ln w="31750">
            <a:solidFill>
              <a:srgbClr val="00B0F0"/>
            </a:solidFill>
            <a:round/>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p>
            <a:pPr defTabSz="685800" fontAlgn="auto">
              <a:spcBef>
                <a:spcPts val="0"/>
              </a:spcBef>
              <a:spcAft>
                <a:spcPts val="0"/>
              </a:spcAft>
              <a:defRPr/>
            </a:pPr>
            <a:endParaRPr lang="de-CH" sz="1350">
              <a:solidFill>
                <a:prstClr val="white"/>
              </a:solidFill>
              <a:latin typeface="Roboto Light"/>
            </a:endParaRPr>
          </a:p>
        </p:txBody>
      </p:sp>
    </p:spTree>
    <p:extLst>
      <p:ext uri="{BB962C8B-B14F-4D97-AF65-F5344CB8AC3E}">
        <p14:creationId xmlns:p14="http://schemas.microsoft.com/office/powerpoint/2010/main" val="43657775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2432DC9D-E5CA-F30F-3B0E-1C51E73F9584}"/>
              </a:ext>
            </a:extLst>
          </p:cNvPr>
          <p:cNvPicPr>
            <a:picLocks noChangeAspect="1"/>
          </p:cNvPicPr>
          <p:nvPr/>
        </p:nvPicPr>
        <p:blipFill>
          <a:blip r:embed="rId3"/>
          <a:stretch>
            <a:fillRect/>
          </a:stretch>
        </p:blipFill>
        <p:spPr>
          <a:xfrm>
            <a:off x="2722206" y="1620604"/>
            <a:ext cx="6124621" cy="3616793"/>
          </a:xfrm>
          <a:prstGeom prst="rect">
            <a:avLst/>
          </a:prstGeom>
          <a:effectLst>
            <a:outerShdw blurRad="190500" dist="50800" dir="5400000" sx="102000" sy="102000" algn="ctr" rotWithShape="0">
              <a:srgbClr val="000000">
                <a:alpha val="43137"/>
              </a:srgbClr>
            </a:outerShdw>
          </a:effectLst>
        </p:spPr>
      </p:pic>
      <p:sp>
        <p:nvSpPr>
          <p:cNvPr id="16" name="Title 9">
            <a:extLst>
              <a:ext uri="{FF2B5EF4-FFF2-40B4-BE49-F238E27FC236}">
                <a16:creationId xmlns:a16="http://schemas.microsoft.com/office/drawing/2014/main" id="{CA7FF8B8-029A-3C58-39AD-4DB663F44875}"/>
              </a:ext>
            </a:extLst>
          </p:cNvPr>
          <p:cNvSpPr txBox="1">
            <a:spLocks/>
          </p:cNvSpPr>
          <p:nvPr/>
        </p:nvSpPr>
        <p:spPr>
          <a:xfrm>
            <a:off x="360156" y="2655407"/>
            <a:ext cx="2041412" cy="488929"/>
          </a:xfrm>
          <a:prstGeom prst="rect">
            <a:avLst/>
          </a:prstGeom>
          <a:solidFill>
            <a:srgbClr val="000000"/>
          </a:solidFill>
        </p:spPr>
        <p:txBody>
          <a:bodyPr vert="horz" wrap="square" lIns="81000" tIns="13500" rIns="81000" bIns="13500" rtlCol="0" anchor="ctr" anchorCtr="0">
            <a:spAutoFit/>
          </a:bodyPr>
          <a:lstStyle>
            <a:lvl1pPr algn="l" defTabSz="914400" rtl="0" eaLnBrk="1" latinLnBrk="0" hangingPunct="1">
              <a:lnSpc>
                <a:spcPct val="100000"/>
              </a:lnSpc>
              <a:spcBef>
                <a:spcPct val="0"/>
              </a:spcBef>
              <a:buNone/>
              <a:defRPr sz="2800" b="1" kern="1200">
                <a:solidFill>
                  <a:schemeClr val="bg1"/>
                </a:solidFill>
                <a:latin typeface="+mj-lt"/>
                <a:ea typeface="+mj-ea"/>
                <a:cs typeface="+mj-cs"/>
              </a:defRPr>
            </a:lvl1pPr>
          </a:lstStyle>
          <a:p>
            <a:pPr defTabSz="685800" fontAlgn="auto">
              <a:spcAft>
                <a:spcPts val="0"/>
              </a:spcAft>
              <a:defRPr/>
            </a:pPr>
            <a:r>
              <a:rPr lang="en-GB" sz="1500" dirty="0">
                <a:solidFill>
                  <a:prstClr val="white"/>
                </a:solidFill>
                <a:latin typeface="Roboto"/>
              </a:rPr>
              <a:t>2. QR-Codes </a:t>
            </a:r>
            <a:r>
              <a:rPr lang="en-GB" sz="1500" dirty="0" err="1">
                <a:solidFill>
                  <a:prstClr val="white"/>
                </a:solidFill>
                <a:latin typeface="Roboto"/>
              </a:rPr>
              <a:t>erstellen</a:t>
            </a:r>
            <a:endParaRPr lang="en-GB" sz="1500" dirty="0">
              <a:solidFill>
                <a:prstClr val="white"/>
              </a:solidFill>
              <a:latin typeface="Roboto"/>
            </a:endParaRPr>
          </a:p>
        </p:txBody>
      </p:sp>
      <p:sp>
        <p:nvSpPr>
          <p:cNvPr id="19" name="TextBox 18">
            <a:extLst>
              <a:ext uri="{FF2B5EF4-FFF2-40B4-BE49-F238E27FC236}">
                <a16:creationId xmlns:a16="http://schemas.microsoft.com/office/drawing/2014/main" id="{4580D4D6-E532-FDB5-1BDD-CB4EABE191BD}"/>
              </a:ext>
            </a:extLst>
          </p:cNvPr>
          <p:cNvSpPr txBox="1"/>
          <p:nvPr/>
        </p:nvSpPr>
        <p:spPr>
          <a:xfrm>
            <a:off x="297174" y="3192893"/>
            <a:ext cx="2277493" cy="987450"/>
          </a:xfrm>
          <a:prstGeom prst="rect">
            <a:avLst/>
          </a:prstGeom>
          <a:noFill/>
        </p:spPr>
        <p:txBody>
          <a:bodyPr wrap="square" rtlCol="0">
            <a:spAutoFit/>
          </a:bodyPr>
          <a:lstStyle/>
          <a:p>
            <a:pPr defTabSz="685800" fontAlgn="auto">
              <a:spcBef>
                <a:spcPts val="0"/>
              </a:spcBef>
              <a:spcAft>
                <a:spcPts val="450"/>
              </a:spcAft>
              <a:defRPr/>
            </a:pPr>
            <a:r>
              <a:rPr lang="de-CH" sz="900" dirty="0">
                <a:solidFill>
                  <a:prstClr val="black"/>
                </a:solidFill>
                <a:latin typeface="Roboto"/>
              </a:rPr>
              <a:t>Wählen Sie im Startmenü des TWINT-Portals die Option «Sticker bestellen».</a:t>
            </a:r>
          </a:p>
          <a:p>
            <a:pPr defTabSz="685800" fontAlgn="auto">
              <a:spcBef>
                <a:spcPts val="0"/>
              </a:spcBef>
              <a:spcAft>
                <a:spcPts val="450"/>
              </a:spcAft>
              <a:defRPr/>
            </a:pPr>
            <a:r>
              <a:rPr lang="de-CH" sz="900" dirty="0">
                <a:solidFill>
                  <a:prstClr val="black"/>
                </a:solidFill>
                <a:latin typeface="Roboto"/>
              </a:rPr>
              <a:t>Pro Kantine kann ein QR Code erstellt werden. Die Einnahmen werden jeweils in ein-zwei Arbeitstagen pro Tag pro QR-Code ausbezahlt.</a:t>
            </a:r>
          </a:p>
        </p:txBody>
      </p:sp>
      <p:sp>
        <p:nvSpPr>
          <p:cNvPr id="20" name="Abgerundetes Rechteck 145">
            <a:extLst>
              <a:ext uri="{FF2B5EF4-FFF2-40B4-BE49-F238E27FC236}">
                <a16:creationId xmlns:a16="http://schemas.microsoft.com/office/drawing/2014/main" id="{63A0BB2A-34A8-5009-5F51-A2788F711106}"/>
              </a:ext>
            </a:extLst>
          </p:cNvPr>
          <p:cNvSpPr/>
          <p:nvPr/>
        </p:nvSpPr>
        <p:spPr>
          <a:xfrm>
            <a:off x="5173172" y="3604538"/>
            <a:ext cx="985033" cy="226845"/>
          </a:xfrm>
          <a:prstGeom prst="roundRect">
            <a:avLst>
              <a:gd name="adj" fmla="val 0"/>
            </a:avLst>
          </a:prstGeom>
          <a:noFill/>
          <a:ln w="31750">
            <a:solidFill>
              <a:srgbClr val="00B0F0"/>
            </a:solidFill>
            <a:round/>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p>
            <a:pPr defTabSz="685800" fontAlgn="auto">
              <a:spcBef>
                <a:spcPts val="0"/>
              </a:spcBef>
              <a:spcAft>
                <a:spcPts val="0"/>
              </a:spcAft>
              <a:defRPr/>
            </a:pPr>
            <a:endParaRPr lang="de-CH" sz="1350">
              <a:solidFill>
                <a:prstClr val="white"/>
              </a:solidFill>
              <a:latin typeface="Roboto Light"/>
            </a:endParaRPr>
          </a:p>
        </p:txBody>
      </p:sp>
      <p:sp>
        <p:nvSpPr>
          <p:cNvPr id="6" name="Rechteck 5"/>
          <p:cNvSpPr/>
          <p:nvPr/>
        </p:nvSpPr>
        <p:spPr>
          <a:xfrm>
            <a:off x="1467335" y="281424"/>
            <a:ext cx="6340198" cy="923330"/>
          </a:xfrm>
          <a:prstGeom prst="rect">
            <a:avLst/>
          </a:prstGeom>
          <a:noFill/>
          <a:ln>
            <a:solidFill>
              <a:schemeClr val="tx1"/>
            </a:solidFill>
          </a:ln>
        </p:spPr>
        <p:txBody>
          <a:bodyPr wrap="none" lIns="91440" tIns="45720" rIns="91440" bIns="45720">
            <a:spAutoFit/>
          </a:bodyPr>
          <a:lstStyle/>
          <a:p>
            <a:pPr algn="ctr"/>
            <a:r>
              <a:rPr lang="de-DE" sz="5400" b="1" dirty="0">
                <a:ln w="9525">
                  <a:solidFill>
                    <a:schemeClr val="bg1"/>
                  </a:solidFill>
                  <a:prstDash val="solid"/>
                </a:ln>
                <a:effectLst>
                  <a:outerShdw blurRad="12700" dist="38100" dir="2700000" algn="tl" rotWithShape="0">
                    <a:schemeClr val="bg1">
                      <a:lumMod val="50000"/>
                    </a:schemeClr>
                  </a:outerShdw>
                </a:effectLst>
              </a:rPr>
              <a:t>Aufgaben des Qm!</a:t>
            </a:r>
            <a:endParaRPr lang="de-DE" sz="5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Tree>
    <p:extLst>
      <p:ext uri="{BB962C8B-B14F-4D97-AF65-F5344CB8AC3E}">
        <p14:creationId xmlns:p14="http://schemas.microsoft.com/office/powerpoint/2010/main" val="341591415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 name="TextBox 116">
            <a:extLst>
              <a:ext uri="{FF2B5EF4-FFF2-40B4-BE49-F238E27FC236}">
                <a16:creationId xmlns:a16="http://schemas.microsoft.com/office/drawing/2014/main" id="{044CD08A-80E3-B470-7BF0-8E9E30EC7286}"/>
              </a:ext>
            </a:extLst>
          </p:cNvPr>
          <p:cNvSpPr txBox="1"/>
          <p:nvPr/>
        </p:nvSpPr>
        <p:spPr>
          <a:xfrm>
            <a:off x="438345" y="3255875"/>
            <a:ext cx="2277493" cy="913070"/>
          </a:xfrm>
          <a:prstGeom prst="rect">
            <a:avLst/>
          </a:prstGeom>
          <a:noFill/>
        </p:spPr>
        <p:txBody>
          <a:bodyPr wrap="square" rtlCol="0">
            <a:spAutoFit/>
          </a:bodyPr>
          <a:lstStyle/>
          <a:p>
            <a:pPr defTabSz="685800" fontAlgn="auto">
              <a:spcBef>
                <a:spcPts val="0"/>
              </a:spcBef>
              <a:spcAft>
                <a:spcPts val="450"/>
              </a:spcAft>
              <a:defRPr/>
            </a:pPr>
            <a:r>
              <a:rPr lang="de-CH" sz="900" dirty="0">
                <a:solidFill>
                  <a:prstClr val="black"/>
                </a:solidFill>
                <a:latin typeface="Roboto"/>
              </a:rPr>
              <a:t>Wählen Sie den Basis QR-Code. </a:t>
            </a:r>
          </a:p>
          <a:p>
            <a:pPr defTabSz="685800" fontAlgn="auto">
              <a:spcBef>
                <a:spcPts val="0"/>
              </a:spcBef>
              <a:spcAft>
                <a:spcPts val="450"/>
              </a:spcAft>
              <a:defRPr/>
            </a:pPr>
            <a:r>
              <a:rPr lang="de-CH" sz="900" dirty="0">
                <a:solidFill>
                  <a:prstClr val="black"/>
                </a:solidFill>
                <a:latin typeface="Roboto"/>
              </a:rPr>
              <a:t>Sie benötigen die zusätzlichen Daten nicht und vermeiden die zusätzlichen Kosten von CHF 0.30 pro Transaktion.</a:t>
            </a:r>
          </a:p>
          <a:p>
            <a:pPr defTabSz="685800" fontAlgn="auto">
              <a:spcBef>
                <a:spcPts val="0"/>
              </a:spcBef>
              <a:spcAft>
                <a:spcPts val="450"/>
              </a:spcAft>
              <a:defRPr/>
            </a:pPr>
            <a:endParaRPr lang="de-CH" sz="900" dirty="0">
              <a:solidFill>
                <a:prstClr val="black"/>
              </a:solidFill>
              <a:latin typeface="Roboto"/>
            </a:endParaRPr>
          </a:p>
        </p:txBody>
      </p:sp>
      <p:sp>
        <p:nvSpPr>
          <p:cNvPr id="6" name="Rechteck 5"/>
          <p:cNvSpPr/>
          <p:nvPr/>
        </p:nvSpPr>
        <p:spPr>
          <a:xfrm>
            <a:off x="1467335" y="281424"/>
            <a:ext cx="6340198" cy="923330"/>
          </a:xfrm>
          <a:prstGeom prst="rect">
            <a:avLst/>
          </a:prstGeom>
          <a:noFill/>
          <a:ln>
            <a:solidFill>
              <a:schemeClr val="tx1"/>
            </a:solidFill>
          </a:ln>
        </p:spPr>
        <p:txBody>
          <a:bodyPr wrap="none" lIns="91440" tIns="45720" rIns="91440" bIns="45720">
            <a:spAutoFit/>
          </a:bodyPr>
          <a:lstStyle/>
          <a:p>
            <a:pPr algn="ctr"/>
            <a:r>
              <a:rPr lang="de-DE" sz="5400" b="1" dirty="0">
                <a:ln w="9525">
                  <a:solidFill>
                    <a:schemeClr val="bg1"/>
                  </a:solidFill>
                  <a:prstDash val="solid"/>
                </a:ln>
                <a:effectLst>
                  <a:outerShdw blurRad="12700" dist="38100" dir="2700000" algn="tl" rotWithShape="0">
                    <a:schemeClr val="bg1">
                      <a:lumMod val="50000"/>
                    </a:schemeClr>
                  </a:outerShdw>
                </a:effectLst>
              </a:rPr>
              <a:t>Aufgaben des Qm!</a:t>
            </a:r>
            <a:endParaRPr lang="de-DE" sz="5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pic>
        <p:nvPicPr>
          <p:cNvPr id="4" name="Grafik 3">
            <a:extLst>
              <a:ext uri="{FF2B5EF4-FFF2-40B4-BE49-F238E27FC236}">
                <a16:creationId xmlns:a16="http://schemas.microsoft.com/office/drawing/2014/main" id="{49746D19-4CEE-4BBE-8DE6-E04D44F11A36}"/>
              </a:ext>
            </a:extLst>
          </p:cNvPr>
          <p:cNvPicPr>
            <a:picLocks noChangeAspect="1"/>
          </p:cNvPicPr>
          <p:nvPr/>
        </p:nvPicPr>
        <p:blipFill>
          <a:blip r:embed="rId3"/>
          <a:stretch>
            <a:fillRect/>
          </a:stretch>
        </p:blipFill>
        <p:spPr>
          <a:xfrm>
            <a:off x="3387184" y="1916832"/>
            <a:ext cx="4440468" cy="3451334"/>
          </a:xfrm>
          <a:prstGeom prst="rect">
            <a:avLst/>
          </a:prstGeom>
          <a:ln>
            <a:noFill/>
          </a:ln>
          <a:effectLst>
            <a:outerShdw blurRad="292100" dist="139700" dir="2700000" algn="tl" rotWithShape="0">
              <a:srgbClr val="333333">
                <a:alpha val="65000"/>
              </a:srgbClr>
            </a:outerShdw>
          </a:effectLst>
        </p:spPr>
      </p:pic>
      <p:sp>
        <p:nvSpPr>
          <p:cNvPr id="10" name="Abgerundetes Rechteck 145">
            <a:extLst>
              <a:ext uri="{FF2B5EF4-FFF2-40B4-BE49-F238E27FC236}">
                <a16:creationId xmlns:a16="http://schemas.microsoft.com/office/drawing/2014/main" id="{7CEF273A-DA1A-432B-93A0-D96C1E442C48}"/>
              </a:ext>
            </a:extLst>
          </p:cNvPr>
          <p:cNvSpPr/>
          <p:nvPr/>
        </p:nvSpPr>
        <p:spPr>
          <a:xfrm>
            <a:off x="3677511" y="4797152"/>
            <a:ext cx="1758585" cy="298853"/>
          </a:xfrm>
          <a:prstGeom prst="roundRect">
            <a:avLst>
              <a:gd name="adj" fmla="val 0"/>
            </a:avLst>
          </a:prstGeom>
          <a:noFill/>
          <a:ln w="31750">
            <a:solidFill>
              <a:srgbClr val="00B0F0"/>
            </a:solidFill>
            <a:round/>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p>
            <a:pPr defTabSz="685800" fontAlgn="auto">
              <a:spcBef>
                <a:spcPts val="0"/>
              </a:spcBef>
              <a:spcAft>
                <a:spcPts val="0"/>
              </a:spcAft>
              <a:defRPr/>
            </a:pPr>
            <a:endParaRPr lang="de-CH" sz="1350">
              <a:solidFill>
                <a:prstClr val="white"/>
              </a:solidFill>
              <a:latin typeface="Roboto Light"/>
            </a:endParaRPr>
          </a:p>
        </p:txBody>
      </p:sp>
      <p:cxnSp>
        <p:nvCxnSpPr>
          <p:cNvPr id="7" name="Gerader Verbinder 6">
            <a:extLst>
              <a:ext uri="{FF2B5EF4-FFF2-40B4-BE49-F238E27FC236}">
                <a16:creationId xmlns:a16="http://schemas.microsoft.com/office/drawing/2014/main" id="{2CAEC55B-9090-4033-9513-B3E68EECEEFE}"/>
              </a:ext>
            </a:extLst>
          </p:cNvPr>
          <p:cNvCxnSpPr/>
          <p:nvPr/>
        </p:nvCxnSpPr>
        <p:spPr>
          <a:xfrm>
            <a:off x="5652120" y="2276872"/>
            <a:ext cx="2016224" cy="2819133"/>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 name="Gerader Verbinder 12">
            <a:extLst>
              <a:ext uri="{FF2B5EF4-FFF2-40B4-BE49-F238E27FC236}">
                <a16:creationId xmlns:a16="http://schemas.microsoft.com/office/drawing/2014/main" id="{98F384A0-7761-4E7D-ADB9-E53684E04B7B}"/>
              </a:ext>
            </a:extLst>
          </p:cNvPr>
          <p:cNvCxnSpPr>
            <a:cxnSpLocks/>
          </p:cNvCxnSpPr>
          <p:nvPr/>
        </p:nvCxnSpPr>
        <p:spPr>
          <a:xfrm flipH="1">
            <a:off x="5726423" y="2226643"/>
            <a:ext cx="1948829" cy="2930549"/>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14263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p:txBody>
          <a:bodyPr/>
          <a:lstStyle/>
          <a:p>
            <a:endParaRPr lang="de-CH" dirty="0"/>
          </a:p>
          <a:p>
            <a:pPr marL="342900" indent="-342900">
              <a:buFont typeface="Arial" panose="020B0604020202020204" pitchFamily="34" charset="0"/>
              <a:buChar char="•"/>
            </a:pPr>
            <a:r>
              <a:rPr lang="de-CH" dirty="0"/>
              <a:t>Jede Ausgabe und Einnahme muss eingetragen werden;</a:t>
            </a:r>
          </a:p>
          <a:p>
            <a:pPr marL="342900" indent="-342900">
              <a:buFont typeface="Arial" panose="020B0604020202020204" pitchFamily="34" charset="0"/>
              <a:buChar char="•"/>
            </a:pPr>
            <a:r>
              <a:rPr lang="de-CH" dirty="0"/>
              <a:t>Die Dienst- und Kantinenkasse werden über GVF geführt, Materialverlust- und Depotkasse über das Untermenü "Kassenbuch";</a:t>
            </a:r>
          </a:p>
          <a:p>
            <a:pPr marL="342900" indent="-342900">
              <a:buFont typeface="Arial" panose="020B0604020202020204" pitchFamily="34" charset="0"/>
              <a:buChar char="•"/>
            </a:pPr>
            <a:r>
              <a:rPr lang="de-CH" dirty="0"/>
              <a:t>Für jede Ausgabe und Einnahme wird eine Buchung mit Quittung erstellt. (Form 17.031, 28.019, Rechnungen A4);</a:t>
            </a:r>
          </a:p>
          <a:p>
            <a:pPr marL="342900" indent="-342900">
              <a:buFont typeface="Arial" panose="020B0604020202020204" pitchFamily="34" charset="0"/>
              <a:buChar char="•"/>
            </a:pPr>
            <a:r>
              <a:rPr lang="de-CH" dirty="0"/>
              <a:t>Das Bargeld von jeder Kasse muss getrennt aufbewahrt werden, damit keine Vermischung stattfindet.</a:t>
            </a:r>
          </a:p>
        </p:txBody>
      </p:sp>
      <p:sp>
        <p:nvSpPr>
          <p:cNvPr id="3" name="Titre 2"/>
          <p:cNvSpPr>
            <a:spLocks noGrp="1"/>
          </p:cNvSpPr>
          <p:nvPr>
            <p:ph type="title"/>
          </p:nvPr>
        </p:nvSpPr>
        <p:spPr/>
        <p:txBody>
          <a:bodyPr/>
          <a:lstStyle/>
          <a:p>
            <a:r>
              <a:rPr lang="de-CH" dirty="0"/>
              <a:t>Kassen</a:t>
            </a:r>
          </a:p>
        </p:txBody>
      </p:sp>
    </p:spTree>
    <p:custDataLst>
      <p:tags r:id="rId1"/>
    </p:custDataLst>
    <p:extLst>
      <p:ext uri="{BB962C8B-B14F-4D97-AF65-F5344CB8AC3E}">
        <p14:creationId xmlns:p14="http://schemas.microsoft.com/office/powerpoint/2010/main" val="279867602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DB64EADA-4F49-BE24-A10E-779AD87EB87F}"/>
              </a:ext>
            </a:extLst>
          </p:cNvPr>
          <p:cNvGrpSpPr/>
          <p:nvPr/>
        </p:nvGrpSpPr>
        <p:grpSpPr>
          <a:xfrm>
            <a:off x="2622096" y="1290513"/>
            <a:ext cx="6186415" cy="4276975"/>
            <a:chOff x="3496127" y="577683"/>
            <a:chExt cx="8248553" cy="5702633"/>
          </a:xfrm>
        </p:grpSpPr>
        <p:pic>
          <p:nvPicPr>
            <p:cNvPr id="8" name="Picture 7">
              <a:extLst>
                <a:ext uri="{FF2B5EF4-FFF2-40B4-BE49-F238E27FC236}">
                  <a16:creationId xmlns:a16="http://schemas.microsoft.com/office/drawing/2014/main" id="{8AEF5F9D-AC46-752B-5C12-7AB7536E7B53}"/>
                </a:ext>
              </a:extLst>
            </p:cNvPr>
            <p:cNvPicPr>
              <a:picLocks noChangeAspect="1"/>
            </p:cNvPicPr>
            <p:nvPr/>
          </p:nvPicPr>
          <p:blipFill>
            <a:blip r:embed="rId3"/>
            <a:stretch>
              <a:fillRect/>
            </a:stretch>
          </p:blipFill>
          <p:spPr>
            <a:xfrm>
              <a:off x="3496127" y="577683"/>
              <a:ext cx="8248553" cy="5702633"/>
            </a:xfrm>
            <a:prstGeom prst="rect">
              <a:avLst/>
            </a:prstGeom>
            <a:effectLst>
              <a:outerShdw blurRad="190500" dist="50800" dir="5400000" sx="102000" sy="102000" algn="ctr" rotWithShape="0">
                <a:srgbClr val="000000">
                  <a:alpha val="43137"/>
                </a:srgbClr>
              </a:outerShdw>
            </a:effectLst>
          </p:spPr>
        </p:pic>
        <p:sp>
          <p:nvSpPr>
            <p:cNvPr id="115" name="Abgerundetes Rechteck 145">
              <a:extLst>
                <a:ext uri="{FF2B5EF4-FFF2-40B4-BE49-F238E27FC236}">
                  <a16:creationId xmlns:a16="http://schemas.microsoft.com/office/drawing/2014/main" id="{16BC9F81-DBF4-8DB5-4112-835ECABFE69E}"/>
                </a:ext>
              </a:extLst>
            </p:cNvPr>
            <p:cNvSpPr/>
            <p:nvPr/>
          </p:nvSpPr>
          <p:spPr>
            <a:xfrm>
              <a:off x="8174715" y="2411168"/>
              <a:ext cx="2449429" cy="2285822"/>
            </a:xfrm>
            <a:prstGeom prst="roundRect">
              <a:avLst>
                <a:gd name="adj" fmla="val 0"/>
              </a:avLst>
            </a:prstGeom>
            <a:noFill/>
            <a:ln w="31750">
              <a:solidFill>
                <a:srgbClr val="00B0F0"/>
              </a:solidFill>
              <a:round/>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p>
              <a:pPr defTabSz="685800" fontAlgn="auto">
                <a:spcBef>
                  <a:spcPts val="0"/>
                </a:spcBef>
                <a:spcAft>
                  <a:spcPts val="0"/>
                </a:spcAft>
                <a:defRPr/>
              </a:pPr>
              <a:endParaRPr lang="de-CH" sz="1350">
                <a:solidFill>
                  <a:prstClr val="white"/>
                </a:solidFill>
                <a:latin typeface="Roboto Light"/>
              </a:endParaRPr>
            </a:p>
          </p:txBody>
        </p:sp>
      </p:grpSp>
      <p:sp>
        <p:nvSpPr>
          <p:cNvPr id="117" name="TextBox 116">
            <a:extLst>
              <a:ext uri="{FF2B5EF4-FFF2-40B4-BE49-F238E27FC236}">
                <a16:creationId xmlns:a16="http://schemas.microsoft.com/office/drawing/2014/main" id="{044CD08A-80E3-B470-7BF0-8E9E30EC7286}"/>
              </a:ext>
            </a:extLst>
          </p:cNvPr>
          <p:cNvSpPr txBox="1"/>
          <p:nvPr/>
        </p:nvSpPr>
        <p:spPr>
          <a:xfrm>
            <a:off x="438345" y="3255875"/>
            <a:ext cx="2277493" cy="1595309"/>
          </a:xfrm>
          <a:prstGeom prst="rect">
            <a:avLst/>
          </a:prstGeom>
          <a:noFill/>
        </p:spPr>
        <p:txBody>
          <a:bodyPr wrap="square" rtlCol="0">
            <a:spAutoFit/>
          </a:bodyPr>
          <a:lstStyle/>
          <a:p>
            <a:pPr defTabSz="685800" fontAlgn="auto">
              <a:spcBef>
                <a:spcPts val="0"/>
              </a:spcBef>
              <a:spcAft>
                <a:spcPts val="450"/>
              </a:spcAft>
              <a:defRPr/>
            </a:pPr>
            <a:r>
              <a:rPr lang="de-CH" sz="900" dirty="0">
                <a:solidFill>
                  <a:prstClr val="black"/>
                </a:solidFill>
                <a:latin typeface="Roboto"/>
              </a:rPr>
              <a:t>Geben Sie die Basisdaten zu Ihrem Armee-Standort ein.</a:t>
            </a:r>
          </a:p>
          <a:p>
            <a:pPr defTabSz="685800" fontAlgn="auto">
              <a:spcBef>
                <a:spcPts val="0"/>
              </a:spcBef>
              <a:spcAft>
                <a:spcPts val="450"/>
              </a:spcAft>
              <a:defRPr/>
            </a:pPr>
            <a:r>
              <a:rPr lang="de-CH" sz="900" dirty="0">
                <a:solidFill>
                  <a:prstClr val="black"/>
                </a:solidFill>
                <a:latin typeface="Roboto"/>
              </a:rPr>
              <a:t>Kategorie: Services</a:t>
            </a:r>
          </a:p>
          <a:p>
            <a:pPr defTabSz="685800" fontAlgn="auto">
              <a:spcBef>
                <a:spcPts val="0"/>
              </a:spcBef>
              <a:spcAft>
                <a:spcPts val="450"/>
              </a:spcAft>
              <a:defRPr/>
            </a:pPr>
            <a:r>
              <a:rPr lang="de-CH" sz="900" dirty="0">
                <a:solidFill>
                  <a:prstClr val="black"/>
                </a:solidFill>
                <a:latin typeface="Roboto"/>
              </a:rPr>
              <a:t>Unterkategorie: Professionelle Dienstleistungen (nicht anderweitig abgedeckt)</a:t>
            </a:r>
          </a:p>
          <a:p>
            <a:pPr defTabSz="685800" fontAlgn="auto">
              <a:spcBef>
                <a:spcPts val="0"/>
              </a:spcBef>
              <a:spcAft>
                <a:spcPts val="450"/>
              </a:spcAft>
              <a:defRPr/>
            </a:pPr>
            <a:r>
              <a:rPr lang="de-CH" sz="900" dirty="0">
                <a:solidFill>
                  <a:prstClr val="black"/>
                </a:solidFill>
                <a:latin typeface="Roboto"/>
              </a:rPr>
              <a:t>Der Name des Stores ist der Name der Einheit.</a:t>
            </a:r>
          </a:p>
          <a:p>
            <a:pPr defTabSz="685800" fontAlgn="auto">
              <a:spcBef>
                <a:spcPts val="0"/>
              </a:spcBef>
              <a:spcAft>
                <a:spcPts val="450"/>
              </a:spcAft>
              <a:defRPr/>
            </a:pPr>
            <a:endParaRPr lang="de-CH" sz="900" dirty="0">
              <a:solidFill>
                <a:prstClr val="black"/>
              </a:solidFill>
              <a:latin typeface="Roboto"/>
            </a:endParaRPr>
          </a:p>
        </p:txBody>
      </p:sp>
      <p:sp>
        <p:nvSpPr>
          <p:cNvPr id="6" name="Rechteck 5"/>
          <p:cNvSpPr/>
          <p:nvPr/>
        </p:nvSpPr>
        <p:spPr>
          <a:xfrm>
            <a:off x="1467335" y="281424"/>
            <a:ext cx="6340198" cy="923330"/>
          </a:xfrm>
          <a:prstGeom prst="rect">
            <a:avLst/>
          </a:prstGeom>
          <a:noFill/>
          <a:ln>
            <a:solidFill>
              <a:schemeClr val="tx1"/>
            </a:solidFill>
          </a:ln>
        </p:spPr>
        <p:txBody>
          <a:bodyPr wrap="none" lIns="91440" tIns="45720" rIns="91440" bIns="45720">
            <a:spAutoFit/>
          </a:bodyPr>
          <a:lstStyle/>
          <a:p>
            <a:pPr algn="ctr"/>
            <a:r>
              <a:rPr lang="de-DE" sz="5400" b="1" dirty="0">
                <a:ln w="9525">
                  <a:solidFill>
                    <a:schemeClr val="bg1"/>
                  </a:solidFill>
                  <a:prstDash val="solid"/>
                </a:ln>
                <a:effectLst>
                  <a:outerShdw blurRad="12700" dist="38100" dir="2700000" algn="tl" rotWithShape="0">
                    <a:schemeClr val="bg1">
                      <a:lumMod val="50000"/>
                    </a:schemeClr>
                  </a:outerShdw>
                </a:effectLst>
              </a:rPr>
              <a:t>Aufgaben des Qm!</a:t>
            </a:r>
            <a:endParaRPr lang="de-DE" sz="5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Tree>
    <p:extLst>
      <p:ext uri="{BB962C8B-B14F-4D97-AF65-F5344CB8AC3E}">
        <p14:creationId xmlns:p14="http://schemas.microsoft.com/office/powerpoint/2010/main" val="24479757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DB64EADA-4F49-BE24-A10E-779AD87EB87F}"/>
              </a:ext>
            </a:extLst>
          </p:cNvPr>
          <p:cNvGrpSpPr/>
          <p:nvPr/>
        </p:nvGrpSpPr>
        <p:grpSpPr>
          <a:xfrm>
            <a:off x="2622096" y="1290513"/>
            <a:ext cx="6186415" cy="4276975"/>
            <a:chOff x="3496127" y="577683"/>
            <a:chExt cx="8248553" cy="5702633"/>
          </a:xfrm>
        </p:grpSpPr>
        <p:pic>
          <p:nvPicPr>
            <p:cNvPr id="8" name="Picture 7">
              <a:extLst>
                <a:ext uri="{FF2B5EF4-FFF2-40B4-BE49-F238E27FC236}">
                  <a16:creationId xmlns:a16="http://schemas.microsoft.com/office/drawing/2014/main" id="{8AEF5F9D-AC46-752B-5C12-7AB7536E7B53}"/>
                </a:ext>
              </a:extLst>
            </p:cNvPr>
            <p:cNvPicPr>
              <a:picLocks noChangeAspect="1"/>
            </p:cNvPicPr>
            <p:nvPr/>
          </p:nvPicPr>
          <p:blipFill>
            <a:blip r:embed="rId4"/>
            <a:stretch>
              <a:fillRect/>
            </a:stretch>
          </p:blipFill>
          <p:spPr>
            <a:xfrm>
              <a:off x="3496127" y="577683"/>
              <a:ext cx="8248553" cy="5702633"/>
            </a:xfrm>
            <a:prstGeom prst="rect">
              <a:avLst/>
            </a:prstGeom>
            <a:effectLst>
              <a:outerShdw blurRad="190500" dist="50800" dir="5400000" sx="102000" sy="102000" algn="ctr" rotWithShape="0">
                <a:srgbClr val="000000">
                  <a:alpha val="43137"/>
                </a:srgbClr>
              </a:outerShdw>
            </a:effectLst>
          </p:spPr>
        </p:pic>
        <p:sp>
          <p:nvSpPr>
            <p:cNvPr id="115" name="Abgerundetes Rechteck 145">
              <a:extLst>
                <a:ext uri="{FF2B5EF4-FFF2-40B4-BE49-F238E27FC236}">
                  <a16:creationId xmlns:a16="http://schemas.microsoft.com/office/drawing/2014/main" id="{16BC9F81-DBF4-8DB5-4112-835ECABFE69E}"/>
                </a:ext>
              </a:extLst>
            </p:cNvPr>
            <p:cNvSpPr/>
            <p:nvPr/>
          </p:nvSpPr>
          <p:spPr>
            <a:xfrm>
              <a:off x="8156427" y="5266944"/>
              <a:ext cx="2449429" cy="813816"/>
            </a:xfrm>
            <a:prstGeom prst="roundRect">
              <a:avLst>
                <a:gd name="adj" fmla="val 0"/>
              </a:avLst>
            </a:prstGeom>
            <a:noFill/>
            <a:ln w="31750">
              <a:solidFill>
                <a:srgbClr val="00B0F0"/>
              </a:solidFill>
              <a:round/>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p>
              <a:pPr defTabSz="685800" fontAlgn="auto">
                <a:spcBef>
                  <a:spcPts val="0"/>
                </a:spcBef>
                <a:spcAft>
                  <a:spcPts val="0"/>
                </a:spcAft>
                <a:defRPr/>
              </a:pPr>
              <a:endParaRPr lang="de-CH" sz="1350">
                <a:solidFill>
                  <a:prstClr val="white"/>
                </a:solidFill>
                <a:latin typeface="Roboto Light"/>
              </a:endParaRPr>
            </a:p>
          </p:txBody>
        </p:sp>
      </p:grpSp>
      <p:sp>
        <p:nvSpPr>
          <p:cNvPr id="117" name="TextBox 116">
            <a:extLst>
              <a:ext uri="{FF2B5EF4-FFF2-40B4-BE49-F238E27FC236}">
                <a16:creationId xmlns:a16="http://schemas.microsoft.com/office/drawing/2014/main" id="{044CD08A-80E3-B470-7BF0-8E9E30EC7286}"/>
              </a:ext>
            </a:extLst>
          </p:cNvPr>
          <p:cNvSpPr txBox="1"/>
          <p:nvPr/>
        </p:nvSpPr>
        <p:spPr>
          <a:xfrm>
            <a:off x="438345" y="3255875"/>
            <a:ext cx="2277493" cy="433452"/>
          </a:xfrm>
          <a:prstGeom prst="rect">
            <a:avLst/>
          </a:prstGeom>
          <a:noFill/>
        </p:spPr>
        <p:txBody>
          <a:bodyPr wrap="square" rtlCol="0">
            <a:spAutoFit/>
          </a:bodyPr>
          <a:lstStyle/>
          <a:p>
            <a:pPr defTabSz="685800" fontAlgn="auto">
              <a:spcBef>
                <a:spcPts val="0"/>
              </a:spcBef>
              <a:spcAft>
                <a:spcPts val="450"/>
              </a:spcAft>
              <a:defRPr/>
            </a:pPr>
            <a:r>
              <a:rPr lang="de-CH" sz="900" dirty="0">
                <a:solidFill>
                  <a:prstClr val="black"/>
                </a:solidFill>
                <a:latin typeface="Roboto"/>
              </a:rPr>
              <a:t>Für das Logo muss die angehängte</a:t>
            </a:r>
          </a:p>
          <a:p>
            <a:pPr defTabSz="685800" fontAlgn="auto">
              <a:spcBef>
                <a:spcPts val="0"/>
              </a:spcBef>
              <a:spcAft>
                <a:spcPts val="450"/>
              </a:spcAft>
              <a:defRPr/>
            </a:pPr>
            <a:r>
              <a:rPr lang="de-CH" sz="900" dirty="0">
                <a:solidFill>
                  <a:prstClr val="black"/>
                </a:solidFill>
                <a:latin typeface="Roboto"/>
              </a:rPr>
              <a:t>Datei benutzt werden.</a:t>
            </a:r>
          </a:p>
        </p:txBody>
      </p:sp>
      <p:graphicFrame>
        <p:nvGraphicFramePr>
          <p:cNvPr id="2" name="Objekt 1"/>
          <p:cNvGraphicFramePr>
            <a:graphicFrameLocks noChangeAspect="1"/>
          </p:cNvGraphicFramePr>
          <p:nvPr/>
        </p:nvGraphicFramePr>
        <p:xfrm>
          <a:off x="746522" y="3893344"/>
          <a:ext cx="1219200" cy="410766"/>
        </p:xfrm>
        <a:graphic>
          <a:graphicData uri="http://schemas.openxmlformats.org/presentationml/2006/ole">
            <mc:AlternateContent xmlns:mc="http://schemas.openxmlformats.org/markup-compatibility/2006">
              <mc:Choice xmlns:v="urn:schemas-microsoft-com:vml" Requires="v">
                <p:oleObj spid="_x0000_s2064" name="Objekt-Manager-Shellobjekt" showAsIcon="1" r:id="rId5" imgW="1625040" imgH="547920" progId="Package">
                  <p:embed/>
                </p:oleObj>
              </mc:Choice>
              <mc:Fallback>
                <p:oleObj name="Objekt-Manager-Shellobjekt" showAsIcon="1" r:id="rId5" imgW="1625040" imgH="547920" progId="Package">
                  <p:embed/>
                  <p:pic>
                    <p:nvPicPr>
                      <p:cNvPr id="2" name="Objekt 1"/>
                      <p:cNvPicPr/>
                      <p:nvPr/>
                    </p:nvPicPr>
                    <p:blipFill>
                      <a:blip r:embed="rId6"/>
                      <a:stretch>
                        <a:fillRect/>
                      </a:stretch>
                    </p:blipFill>
                    <p:spPr>
                      <a:xfrm>
                        <a:off x="746522" y="3893344"/>
                        <a:ext cx="1219200" cy="410766"/>
                      </a:xfrm>
                      <a:prstGeom prst="rect">
                        <a:avLst/>
                      </a:prstGeom>
                    </p:spPr>
                  </p:pic>
                </p:oleObj>
              </mc:Fallback>
            </mc:AlternateContent>
          </a:graphicData>
        </a:graphic>
      </p:graphicFrame>
      <p:sp>
        <p:nvSpPr>
          <p:cNvPr id="7" name="Rechteck 6"/>
          <p:cNvSpPr/>
          <p:nvPr/>
        </p:nvSpPr>
        <p:spPr>
          <a:xfrm>
            <a:off x="1467335" y="281424"/>
            <a:ext cx="6340198" cy="923330"/>
          </a:xfrm>
          <a:prstGeom prst="rect">
            <a:avLst/>
          </a:prstGeom>
          <a:noFill/>
          <a:ln>
            <a:solidFill>
              <a:schemeClr val="tx1"/>
            </a:solidFill>
          </a:ln>
        </p:spPr>
        <p:txBody>
          <a:bodyPr wrap="none" lIns="91440" tIns="45720" rIns="91440" bIns="45720">
            <a:spAutoFit/>
          </a:bodyPr>
          <a:lstStyle/>
          <a:p>
            <a:pPr algn="ctr"/>
            <a:r>
              <a:rPr lang="de-DE" sz="5400" b="1" dirty="0">
                <a:ln w="9525">
                  <a:solidFill>
                    <a:schemeClr val="bg1"/>
                  </a:solidFill>
                  <a:prstDash val="solid"/>
                </a:ln>
                <a:effectLst>
                  <a:outerShdw blurRad="12700" dist="38100" dir="2700000" algn="tl" rotWithShape="0">
                    <a:schemeClr val="bg1">
                      <a:lumMod val="50000"/>
                    </a:schemeClr>
                  </a:outerShdw>
                </a:effectLst>
              </a:rPr>
              <a:t>Aufgaben des Qm!</a:t>
            </a:r>
            <a:endParaRPr lang="de-DE" sz="5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Tree>
    <p:extLst>
      <p:ext uri="{BB962C8B-B14F-4D97-AF65-F5344CB8AC3E}">
        <p14:creationId xmlns:p14="http://schemas.microsoft.com/office/powerpoint/2010/main" val="246018684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35E1BDE4-CD5B-9052-DA6E-B3A2F1487996}"/>
              </a:ext>
            </a:extLst>
          </p:cNvPr>
          <p:cNvGrpSpPr/>
          <p:nvPr/>
        </p:nvGrpSpPr>
        <p:grpSpPr>
          <a:xfrm>
            <a:off x="2296060" y="1376949"/>
            <a:ext cx="6390548" cy="4104103"/>
            <a:chOff x="2568031" y="692932"/>
            <a:chExt cx="8520731" cy="5472137"/>
          </a:xfrm>
        </p:grpSpPr>
        <p:grpSp>
          <p:nvGrpSpPr>
            <p:cNvPr id="4" name="Group 3">
              <a:extLst>
                <a:ext uri="{FF2B5EF4-FFF2-40B4-BE49-F238E27FC236}">
                  <a16:creationId xmlns:a16="http://schemas.microsoft.com/office/drawing/2014/main" id="{E1ED15DF-F901-8922-657A-363EB8FEB814}"/>
                </a:ext>
              </a:extLst>
            </p:cNvPr>
            <p:cNvGrpSpPr/>
            <p:nvPr/>
          </p:nvGrpSpPr>
          <p:grpSpPr>
            <a:xfrm>
              <a:off x="2568031" y="692932"/>
              <a:ext cx="8520731" cy="5472137"/>
              <a:chOff x="1835634" y="692931"/>
              <a:chExt cx="8520731" cy="5472137"/>
            </a:xfrm>
          </p:grpSpPr>
          <p:pic>
            <p:nvPicPr>
              <p:cNvPr id="3" name="Picture 2">
                <a:extLst>
                  <a:ext uri="{FF2B5EF4-FFF2-40B4-BE49-F238E27FC236}">
                    <a16:creationId xmlns:a16="http://schemas.microsoft.com/office/drawing/2014/main" id="{496D3B1D-92B2-2397-A359-498615F41035}"/>
                  </a:ext>
                </a:extLst>
              </p:cNvPr>
              <p:cNvPicPr>
                <a:picLocks noChangeAspect="1"/>
              </p:cNvPicPr>
              <p:nvPr/>
            </p:nvPicPr>
            <p:blipFill>
              <a:blip r:embed="rId3"/>
              <a:stretch>
                <a:fillRect/>
              </a:stretch>
            </p:blipFill>
            <p:spPr>
              <a:xfrm>
                <a:off x="1835634" y="692931"/>
                <a:ext cx="8520731" cy="5472137"/>
              </a:xfrm>
              <a:prstGeom prst="rect">
                <a:avLst/>
              </a:prstGeom>
              <a:effectLst>
                <a:outerShdw blurRad="190500" dist="50800" dir="5400000" sx="102000" sy="102000" algn="ctr" rotWithShape="0">
                  <a:srgbClr val="000000">
                    <a:alpha val="43137"/>
                  </a:srgbClr>
                </a:outerShdw>
              </a:effectLst>
            </p:spPr>
          </p:pic>
          <p:pic>
            <p:nvPicPr>
              <p:cNvPr id="5" name="Grafik 109">
                <a:extLst>
                  <a:ext uri="{FF2B5EF4-FFF2-40B4-BE49-F238E27FC236}">
                    <a16:creationId xmlns:a16="http://schemas.microsoft.com/office/drawing/2014/main" id="{DDA04A27-6426-7A34-1F5B-28870DB25C2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775710" y="5253847"/>
                <a:ext cx="1094550" cy="120586"/>
              </a:xfrm>
              <a:prstGeom prst="rect">
                <a:avLst/>
              </a:prstGeom>
              <a:effectLst/>
            </p:spPr>
          </p:pic>
        </p:grpSp>
        <p:sp>
          <p:nvSpPr>
            <p:cNvPr id="7" name="Abgerundetes Rechteck 145">
              <a:extLst>
                <a:ext uri="{FF2B5EF4-FFF2-40B4-BE49-F238E27FC236}">
                  <a16:creationId xmlns:a16="http://schemas.microsoft.com/office/drawing/2014/main" id="{67B25334-A052-106E-4A03-79BF477E969D}"/>
                </a:ext>
              </a:extLst>
            </p:cNvPr>
            <p:cNvSpPr/>
            <p:nvPr/>
          </p:nvSpPr>
          <p:spPr>
            <a:xfrm>
              <a:off x="6137664" y="5157478"/>
              <a:ext cx="651263" cy="328921"/>
            </a:xfrm>
            <a:prstGeom prst="roundRect">
              <a:avLst>
                <a:gd name="adj" fmla="val 0"/>
              </a:avLst>
            </a:prstGeom>
            <a:noFill/>
            <a:ln w="31750">
              <a:solidFill>
                <a:srgbClr val="00B0F0"/>
              </a:solidFill>
              <a:round/>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p>
              <a:pPr defTabSz="685800" fontAlgn="auto">
                <a:spcBef>
                  <a:spcPts val="0"/>
                </a:spcBef>
                <a:spcAft>
                  <a:spcPts val="0"/>
                </a:spcAft>
                <a:defRPr/>
              </a:pPr>
              <a:endParaRPr lang="de-CH" sz="1350">
                <a:solidFill>
                  <a:prstClr val="white"/>
                </a:solidFill>
                <a:latin typeface="Roboto Light"/>
              </a:endParaRPr>
            </a:p>
          </p:txBody>
        </p:sp>
        <p:sp>
          <p:nvSpPr>
            <p:cNvPr id="9" name="Abgerundetes Rechteck 145">
              <a:extLst>
                <a:ext uri="{FF2B5EF4-FFF2-40B4-BE49-F238E27FC236}">
                  <a16:creationId xmlns:a16="http://schemas.microsoft.com/office/drawing/2014/main" id="{BE38F7CB-521C-7CCB-4FC6-9C375FFD3432}"/>
                </a:ext>
              </a:extLst>
            </p:cNvPr>
            <p:cNvSpPr/>
            <p:nvPr/>
          </p:nvSpPr>
          <p:spPr>
            <a:xfrm>
              <a:off x="9578174" y="5802177"/>
              <a:ext cx="480225" cy="349735"/>
            </a:xfrm>
            <a:prstGeom prst="roundRect">
              <a:avLst>
                <a:gd name="adj" fmla="val 0"/>
              </a:avLst>
            </a:prstGeom>
            <a:noFill/>
            <a:ln w="31750">
              <a:solidFill>
                <a:srgbClr val="00B0F0"/>
              </a:solidFill>
              <a:round/>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p>
              <a:pPr defTabSz="685800" fontAlgn="auto">
                <a:spcBef>
                  <a:spcPts val="0"/>
                </a:spcBef>
                <a:spcAft>
                  <a:spcPts val="0"/>
                </a:spcAft>
                <a:defRPr/>
              </a:pPr>
              <a:endParaRPr lang="de-CH" sz="1350">
                <a:solidFill>
                  <a:prstClr val="white"/>
                </a:solidFill>
                <a:latin typeface="Roboto Light"/>
              </a:endParaRPr>
            </a:p>
          </p:txBody>
        </p:sp>
      </p:grpSp>
      <p:sp>
        <p:nvSpPr>
          <p:cNvPr id="10" name="TextBox 9">
            <a:extLst>
              <a:ext uri="{FF2B5EF4-FFF2-40B4-BE49-F238E27FC236}">
                <a16:creationId xmlns:a16="http://schemas.microsoft.com/office/drawing/2014/main" id="{F1D53865-A294-48F4-7231-1E04C7DA4AF8}"/>
              </a:ext>
            </a:extLst>
          </p:cNvPr>
          <p:cNvSpPr txBox="1"/>
          <p:nvPr/>
        </p:nvSpPr>
        <p:spPr>
          <a:xfrm>
            <a:off x="302034" y="3072883"/>
            <a:ext cx="1994026" cy="507831"/>
          </a:xfrm>
          <a:prstGeom prst="rect">
            <a:avLst/>
          </a:prstGeom>
          <a:noFill/>
        </p:spPr>
        <p:txBody>
          <a:bodyPr wrap="square" rtlCol="0">
            <a:spAutoFit/>
          </a:bodyPr>
          <a:lstStyle/>
          <a:p>
            <a:pPr defTabSz="685800" fontAlgn="auto">
              <a:spcBef>
                <a:spcPts val="0"/>
              </a:spcBef>
              <a:spcAft>
                <a:spcPts val="450"/>
              </a:spcAft>
              <a:defRPr/>
            </a:pPr>
            <a:r>
              <a:rPr lang="de-CH" sz="900" dirty="0">
                <a:solidFill>
                  <a:prstClr val="black"/>
                </a:solidFill>
                <a:latin typeface="Roboto"/>
              </a:rPr>
              <a:t>Fügen Sie das entsprechende Truppenbuchhaltungskonto dem TWINT-Account hinzu.</a:t>
            </a:r>
          </a:p>
        </p:txBody>
      </p:sp>
      <p:sp>
        <p:nvSpPr>
          <p:cNvPr id="11" name="Rechteck 10"/>
          <p:cNvSpPr/>
          <p:nvPr/>
        </p:nvSpPr>
        <p:spPr>
          <a:xfrm>
            <a:off x="1467335" y="281424"/>
            <a:ext cx="6340198" cy="923330"/>
          </a:xfrm>
          <a:prstGeom prst="rect">
            <a:avLst/>
          </a:prstGeom>
          <a:noFill/>
          <a:ln>
            <a:solidFill>
              <a:schemeClr val="tx1"/>
            </a:solidFill>
          </a:ln>
        </p:spPr>
        <p:txBody>
          <a:bodyPr wrap="none" lIns="91440" tIns="45720" rIns="91440" bIns="45720">
            <a:spAutoFit/>
          </a:bodyPr>
          <a:lstStyle/>
          <a:p>
            <a:pPr algn="ctr"/>
            <a:r>
              <a:rPr lang="de-DE" sz="5400" b="1" dirty="0">
                <a:ln w="9525">
                  <a:solidFill>
                    <a:schemeClr val="bg1"/>
                  </a:solidFill>
                  <a:prstDash val="solid"/>
                </a:ln>
                <a:effectLst>
                  <a:outerShdw blurRad="12700" dist="38100" dir="2700000" algn="tl" rotWithShape="0">
                    <a:schemeClr val="bg1">
                      <a:lumMod val="50000"/>
                    </a:schemeClr>
                  </a:outerShdw>
                </a:effectLst>
              </a:rPr>
              <a:t>Aufgaben des Qm!</a:t>
            </a:r>
            <a:endParaRPr lang="de-DE" sz="5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Tree>
    <p:extLst>
      <p:ext uri="{BB962C8B-B14F-4D97-AF65-F5344CB8AC3E}">
        <p14:creationId xmlns:p14="http://schemas.microsoft.com/office/powerpoint/2010/main" val="95649873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F1D53865-A294-48F4-7231-1E04C7DA4AF8}"/>
              </a:ext>
            </a:extLst>
          </p:cNvPr>
          <p:cNvSpPr txBox="1"/>
          <p:nvPr/>
        </p:nvSpPr>
        <p:spPr>
          <a:xfrm>
            <a:off x="302034" y="3072883"/>
            <a:ext cx="1994026" cy="1808187"/>
          </a:xfrm>
          <a:prstGeom prst="rect">
            <a:avLst/>
          </a:prstGeom>
          <a:noFill/>
        </p:spPr>
        <p:txBody>
          <a:bodyPr wrap="square" rtlCol="0">
            <a:spAutoFit/>
          </a:bodyPr>
          <a:lstStyle/>
          <a:p>
            <a:pPr defTabSz="685800" fontAlgn="auto">
              <a:spcBef>
                <a:spcPts val="0"/>
              </a:spcBef>
              <a:spcAft>
                <a:spcPts val="450"/>
              </a:spcAft>
              <a:defRPr/>
            </a:pPr>
            <a:r>
              <a:rPr lang="de-CH" sz="900" dirty="0">
                <a:solidFill>
                  <a:prstClr val="black"/>
                </a:solidFill>
                <a:latin typeface="Roboto"/>
              </a:rPr>
              <a:t>Kontoinhaber: </a:t>
            </a:r>
            <a:r>
              <a:rPr lang="de-CH" sz="900" b="1" dirty="0">
                <a:solidFill>
                  <a:srgbClr val="FF0000"/>
                </a:solidFill>
                <a:latin typeface="Roboto"/>
              </a:rPr>
              <a:t>Truppenrechnungswesen xxx</a:t>
            </a:r>
            <a:r>
              <a:rPr lang="de-CH" sz="900" dirty="0">
                <a:solidFill>
                  <a:prstClr val="black"/>
                </a:solidFill>
                <a:latin typeface="Roboto"/>
              </a:rPr>
              <a:t>*</a:t>
            </a:r>
          </a:p>
          <a:p>
            <a:pPr defTabSz="685800" fontAlgn="auto">
              <a:spcBef>
                <a:spcPts val="0"/>
              </a:spcBef>
              <a:spcAft>
                <a:spcPts val="450"/>
              </a:spcAft>
              <a:defRPr/>
            </a:pPr>
            <a:r>
              <a:rPr lang="de-CH" sz="900" dirty="0">
                <a:solidFill>
                  <a:prstClr val="black"/>
                </a:solidFill>
                <a:latin typeface="Roboto"/>
              </a:rPr>
              <a:t>*Die bis zu Dreistellige Nummer auf der </a:t>
            </a:r>
            <a:r>
              <a:rPr lang="de-CH" sz="900" dirty="0" err="1">
                <a:solidFill>
                  <a:prstClr val="black"/>
                </a:solidFill>
                <a:latin typeface="Roboto"/>
              </a:rPr>
              <a:t>Postcard</a:t>
            </a:r>
            <a:endParaRPr lang="de-CH" sz="900" dirty="0">
              <a:solidFill>
                <a:prstClr val="black"/>
              </a:solidFill>
              <a:latin typeface="Roboto"/>
            </a:endParaRPr>
          </a:p>
          <a:p>
            <a:pPr defTabSz="685800" fontAlgn="auto">
              <a:spcBef>
                <a:spcPts val="0"/>
              </a:spcBef>
              <a:spcAft>
                <a:spcPts val="450"/>
              </a:spcAft>
              <a:defRPr/>
            </a:pPr>
            <a:r>
              <a:rPr lang="de-CH" sz="900" dirty="0">
                <a:solidFill>
                  <a:prstClr val="black"/>
                </a:solidFill>
                <a:latin typeface="Roboto"/>
              </a:rPr>
              <a:t>IBAN: IBAN Ihres militärischen Kontos. Die Nummer finden Sie auf Ihrer </a:t>
            </a:r>
            <a:r>
              <a:rPr lang="de-CH" sz="900" dirty="0" err="1">
                <a:solidFill>
                  <a:prstClr val="black"/>
                </a:solidFill>
                <a:latin typeface="Roboto"/>
              </a:rPr>
              <a:t>Postcard</a:t>
            </a:r>
            <a:r>
              <a:rPr lang="de-CH" sz="900" dirty="0">
                <a:solidFill>
                  <a:prstClr val="black"/>
                </a:solidFill>
                <a:latin typeface="Roboto"/>
              </a:rPr>
              <a:t>.</a:t>
            </a:r>
          </a:p>
          <a:p>
            <a:pPr defTabSz="685800" fontAlgn="auto">
              <a:spcBef>
                <a:spcPts val="0"/>
              </a:spcBef>
              <a:spcAft>
                <a:spcPts val="450"/>
              </a:spcAft>
              <a:defRPr/>
            </a:pPr>
            <a:r>
              <a:rPr lang="de-CH" sz="900" dirty="0">
                <a:solidFill>
                  <a:prstClr val="black"/>
                </a:solidFill>
                <a:latin typeface="Roboto"/>
              </a:rPr>
              <a:t>Bankauszug: Hier ist ein Kontoauszug Ihres militärischen Kontos aus dem E-</a:t>
            </a:r>
            <a:r>
              <a:rPr lang="de-CH" sz="900" dirty="0" err="1">
                <a:solidFill>
                  <a:prstClr val="black"/>
                </a:solidFill>
                <a:latin typeface="Roboto"/>
              </a:rPr>
              <a:t>Finance</a:t>
            </a:r>
            <a:r>
              <a:rPr lang="de-CH" sz="900" dirty="0">
                <a:solidFill>
                  <a:prstClr val="black"/>
                </a:solidFill>
                <a:latin typeface="Roboto"/>
              </a:rPr>
              <a:t> zu hinterlegen.</a:t>
            </a:r>
          </a:p>
        </p:txBody>
      </p:sp>
      <p:pic>
        <p:nvPicPr>
          <p:cNvPr id="2" name="Grafik 1"/>
          <p:cNvPicPr>
            <a:picLocks noChangeAspect="1"/>
          </p:cNvPicPr>
          <p:nvPr/>
        </p:nvPicPr>
        <p:blipFill>
          <a:blip r:embed="rId3"/>
          <a:stretch>
            <a:fillRect/>
          </a:stretch>
        </p:blipFill>
        <p:spPr>
          <a:xfrm>
            <a:off x="3203848" y="1720164"/>
            <a:ext cx="4977830" cy="3721100"/>
          </a:xfrm>
          <a:prstGeom prst="rect">
            <a:avLst/>
          </a:prstGeom>
        </p:spPr>
      </p:pic>
      <p:sp>
        <p:nvSpPr>
          <p:cNvPr id="11" name="Abgerundetes Rechteck 145">
            <a:extLst>
              <a:ext uri="{FF2B5EF4-FFF2-40B4-BE49-F238E27FC236}">
                <a16:creationId xmlns:a16="http://schemas.microsoft.com/office/drawing/2014/main" id="{67B25334-A052-106E-4A03-79BF477E969D}"/>
              </a:ext>
            </a:extLst>
          </p:cNvPr>
          <p:cNvSpPr/>
          <p:nvPr/>
        </p:nvSpPr>
        <p:spPr>
          <a:xfrm>
            <a:off x="4932040" y="2636912"/>
            <a:ext cx="2304256" cy="648072"/>
          </a:xfrm>
          <a:prstGeom prst="roundRect">
            <a:avLst>
              <a:gd name="adj" fmla="val 0"/>
            </a:avLst>
          </a:prstGeom>
          <a:noFill/>
          <a:ln w="31750">
            <a:solidFill>
              <a:srgbClr val="00B0F0"/>
            </a:solidFill>
            <a:round/>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p>
            <a:pPr defTabSz="685800" fontAlgn="auto">
              <a:spcBef>
                <a:spcPts val="0"/>
              </a:spcBef>
              <a:spcAft>
                <a:spcPts val="0"/>
              </a:spcAft>
              <a:defRPr/>
            </a:pPr>
            <a:endParaRPr lang="de-CH" sz="1350">
              <a:solidFill>
                <a:prstClr val="white"/>
              </a:solidFill>
              <a:latin typeface="Roboto Light"/>
            </a:endParaRPr>
          </a:p>
        </p:txBody>
      </p:sp>
      <p:sp>
        <p:nvSpPr>
          <p:cNvPr id="12" name="Abgerundetes Rechteck 145">
            <a:extLst>
              <a:ext uri="{FF2B5EF4-FFF2-40B4-BE49-F238E27FC236}">
                <a16:creationId xmlns:a16="http://schemas.microsoft.com/office/drawing/2014/main" id="{67B25334-A052-106E-4A03-79BF477E969D}"/>
              </a:ext>
            </a:extLst>
          </p:cNvPr>
          <p:cNvSpPr/>
          <p:nvPr/>
        </p:nvSpPr>
        <p:spPr>
          <a:xfrm>
            <a:off x="4860032" y="3861048"/>
            <a:ext cx="1008112" cy="720080"/>
          </a:xfrm>
          <a:prstGeom prst="roundRect">
            <a:avLst>
              <a:gd name="adj" fmla="val 0"/>
            </a:avLst>
          </a:prstGeom>
          <a:noFill/>
          <a:ln w="31750">
            <a:solidFill>
              <a:srgbClr val="00B0F0"/>
            </a:solidFill>
            <a:round/>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p>
            <a:pPr defTabSz="685800" fontAlgn="auto">
              <a:spcBef>
                <a:spcPts val="0"/>
              </a:spcBef>
              <a:spcAft>
                <a:spcPts val="0"/>
              </a:spcAft>
              <a:defRPr/>
            </a:pPr>
            <a:endParaRPr lang="de-CH" sz="1350">
              <a:solidFill>
                <a:prstClr val="white"/>
              </a:solidFill>
              <a:latin typeface="Roboto Light"/>
            </a:endParaRPr>
          </a:p>
        </p:txBody>
      </p:sp>
      <p:sp>
        <p:nvSpPr>
          <p:cNvPr id="13" name="Rechteck 12"/>
          <p:cNvSpPr/>
          <p:nvPr/>
        </p:nvSpPr>
        <p:spPr>
          <a:xfrm>
            <a:off x="1467335" y="281424"/>
            <a:ext cx="6340198" cy="923330"/>
          </a:xfrm>
          <a:prstGeom prst="rect">
            <a:avLst/>
          </a:prstGeom>
          <a:noFill/>
          <a:ln>
            <a:solidFill>
              <a:schemeClr val="tx1"/>
            </a:solidFill>
          </a:ln>
        </p:spPr>
        <p:txBody>
          <a:bodyPr wrap="none" lIns="91440" tIns="45720" rIns="91440" bIns="45720">
            <a:spAutoFit/>
          </a:bodyPr>
          <a:lstStyle/>
          <a:p>
            <a:pPr algn="ctr"/>
            <a:r>
              <a:rPr lang="de-DE" sz="5400" b="1" dirty="0">
                <a:ln w="9525">
                  <a:solidFill>
                    <a:schemeClr val="bg1"/>
                  </a:solidFill>
                  <a:prstDash val="solid"/>
                </a:ln>
                <a:effectLst>
                  <a:outerShdw blurRad="12700" dist="38100" dir="2700000" algn="tl" rotWithShape="0">
                    <a:schemeClr val="bg1">
                      <a:lumMod val="50000"/>
                    </a:schemeClr>
                  </a:outerShdw>
                </a:effectLst>
              </a:rPr>
              <a:t>Aufgaben des Qm!</a:t>
            </a:r>
            <a:endParaRPr lang="de-DE" sz="5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Tree>
    <p:extLst>
      <p:ext uri="{BB962C8B-B14F-4D97-AF65-F5344CB8AC3E}">
        <p14:creationId xmlns:p14="http://schemas.microsoft.com/office/powerpoint/2010/main" val="53554633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6549DFF4-5B39-9CED-0DA5-529FD69A8067}"/>
              </a:ext>
            </a:extLst>
          </p:cNvPr>
          <p:cNvGrpSpPr/>
          <p:nvPr/>
        </p:nvGrpSpPr>
        <p:grpSpPr>
          <a:xfrm>
            <a:off x="3735865" y="1021702"/>
            <a:ext cx="3657631" cy="4814596"/>
            <a:chOff x="4981153" y="219269"/>
            <a:chExt cx="4876841" cy="6419461"/>
          </a:xfrm>
        </p:grpSpPr>
        <p:pic>
          <p:nvPicPr>
            <p:cNvPr id="6" name="Picture 5">
              <a:extLst>
                <a:ext uri="{FF2B5EF4-FFF2-40B4-BE49-F238E27FC236}">
                  <a16:creationId xmlns:a16="http://schemas.microsoft.com/office/drawing/2014/main" id="{05FB998A-FCC4-96FD-5C84-470E72FE8EFC}"/>
                </a:ext>
              </a:extLst>
            </p:cNvPr>
            <p:cNvPicPr>
              <a:picLocks noChangeAspect="1"/>
            </p:cNvPicPr>
            <p:nvPr/>
          </p:nvPicPr>
          <p:blipFill>
            <a:blip r:embed="rId3"/>
            <a:stretch>
              <a:fillRect/>
            </a:stretch>
          </p:blipFill>
          <p:spPr>
            <a:xfrm>
              <a:off x="4981153" y="219269"/>
              <a:ext cx="4876841" cy="6419461"/>
            </a:xfrm>
            <a:prstGeom prst="rect">
              <a:avLst/>
            </a:prstGeom>
            <a:effectLst>
              <a:outerShdw blurRad="190500" dist="50800" dir="5400000" sx="102000" sy="102000" algn="ctr" rotWithShape="0">
                <a:srgbClr val="000000">
                  <a:alpha val="43137"/>
                </a:srgbClr>
              </a:outerShdw>
            </a:effectLst>
          </p:spPr>
        </p:pic>
        <p:sp>
          <p:nvSpPr>
            <p:cNvPr id="7" name="Abgerundetes Rechteck 145">
              <a:extLst>
                <a:ext uri="{FF2B5EF4-FFF2-40B4-BE49-F238E27FC236}">
                  <a16:creationId xmlns:a16="http://schemas.microsoft.com/office/drawing/2014/main" id="{4C7AE412-23E5-A830-F8B6-81A559F86EA8}"/>
                </a:ext>
              </a:extLst>
            </p:cNvPr>
            <p:cNvSpPr/>
            <p:nvPr/>
          </p:nvSpPr>
          <p:spPr>
            <a:xfrm>
              <a:off x="7398524" y="1591975"/>
              <a:ext cx="2337534" cy="1420940"/>
            </a:xfrm>
            <a:prstGeom prst="roundRect">
              <a:avLst>
                <a:gd name="adj" fmla="val 0"/>
              </a:avLst>
            </a:prstGeom>
            <a:noFill/>
            <a:ln w="31750">
              <a:solidFill>
                <a:srgbClr val="00B0F0"/>
              </a:solidFill>
              <a:round/>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p>
              <a:pPr defTabSz="685800" fontAlgn="auto">
                <a:spcBef>
                  <a:spcPts val="0"/>
                </a:spcBef>
                <a:spcAft>
                  <a:spcPts val="0"/>
                </a:spcAft>
                <a:defRPr/>
              </a:pPr>
              <a:endParaRPr lang="de-CH" sz="1350">
                <a:solidFill>
                  <a:prstClr val="white"/>
                </a:solidFill>
                <a:latin typeface="Roboto Light"/>
              </a:endParaRPr>
            </a:p>
          </p:txBody>
        </p:sp>
        <p:sp>
          <p:nvSpPr>
            <p:cNvPr id="8" name="Abgerundetes Rechteck 145">
              <a:extLst>
                <a:ext uri="{FF2B5EF4-FFF2-40B4-BE49-F238E27FC236}">
                  <a16:creationId xmlns:a16="http://schemas.microsoft.com/office/drawing/2014/main" id="{C23FDFB5-3840-F0AA-9580-1359EAA20A27}"/>
                </a:ext>
              </a:extLst>
            </p:cNvPr>
            <p:cNvSpPr/>
            <p:nvPr/>
          </p:nvSpPr>
          <p:spPr>
            <a:xfrm>
              <a:off x="7398524" y="4013929"/>
              <a:ext cx="2087552" cy="327826"/>
            </a:xfrm>
            <a:prstGeom prst="roundRect">
              <a:avLst>
                <a:gd name="adj" fmla="val 0"/>
              </a:avLst>
            </a:prstGeom>
            <a:noFill/>
            <a:ln w="31750">
              <a:solidFill>
                <a:srgbClr val="00B0F0"/>
              </a:solidFill>
              <a:round/>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p>
              <a:pPr defTabSz="685800" fontAlgn="auto">
                <a:spcBef>
                  <a:spcPts val="0"/>
                </a:spcBef>
                <a:spcAft>
                  <a:spcPts val="0"/>
                </a:spcAft>
                <a:defRPr/>
              </a:pPr>
              <a:endParaRPr lang="de-CH" sz="1350">
                <a:solidFill>
                  <a:prstClr val="white"/>
                </a:solidFill>
                <a:latin typeface="Roboto Light"/>
              </a:endParaRPr>
            </a:p>
          </p:txBody>
        </p:sp>
        <p:sp>
          <p:nvSpPr>
            <p:cNvPr id="9" name="Abgerundetes Rechteck 145">
              <a:extLst>
                <a:ext uri="{FF2B5EF4-FFF2-40B4-BE49-F238E27FC236}">
                  <a16:creationId xmlns:a16="http://schemas.microsoft.com/office/drawing/2014/main" id="{382CFC86-7219-7D29-279D-2A3F4F29907F}"/>
                </a:ext>
              </a:extLst>
            </p:cNvPr>
            <p:cNvSpPr/>
            <p:nvPr/>
          </p:nvSpPr>
          <p:spPr>
            <a:xfrm>
              <a:off x="7398524" y="4718916"/>
              <a:ext cx="2337534" cy="1306914"/>
            </a:xfrm>
            <a:prstGeom prst="roundRect">
              <a:avLst>
                <a:gd name="adj" fmla="val 0"/>
              </a:avLst>
            </a:prstGeom>
            <a:noFill/>
            <a:ln w="31750">
              <a:solidFill>
                <a:srgbClr val="00B0F0"/>
              </a:solidFill>
              <a:round/>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p>
              <a:pPr defTabSz="685800" fontAlgn="auto">
                <a:spcBef>
                  <a:spcPts val="0"/>
                </a:spcBef>
                <a:spcAft>
                  <a:spcPts val="0"/>
                </a:spcAft>
                <a:defRPr/>
              </a:pPr>
              <a:endParaRPr lang="de-CH" sz="1350">
                <a:solidFill>
                  <a:prstClr val="white"/>
                </a:solidFill>
                <a:latin typeface="Roboto Light"/>
              </a:endParaRPr>
            </a:p>
          </p:txBody>
        </p:sp>
        <p:sp>
          <p:nvSpPr>
            <p:cNvPr id="10" name="Abgerundetes Rechteck 145">
              <a:extLst>
                <a:ext uri="{FF2B5EF4-FFF2-40B4-BE49-F238E27FC236}">
                  <a16:creationId xmlns:a16="http://schemas.microsoft.com/office/drawing/2014/main" id="{EFA2B704-DD3E-20D9-5E3C-AD2FCFB132F0}"/>
                </a:ext>
              </a:extLst>
            </p:cNvPr>
            <p:cNvSpPr/>
            <p:nvPr/>
          </p:nvSpPr>
          <p:spPr>
            <a:xfrm>
              <a:off x="9379724" y="6315281"/>
              <a:ext cx="478270" cy="311388"/>
            </a:xfrm>
            <a:prstGeom prst="roundRect">
              <a:avLst>
                <a:gd name="adj" fmla="val 0"/>
              </a:avLst>
            </a:prstGeom>
            <a:noFill/>
            <a:ln w="31750">
              <a:solidFill>
                <a:srgbClr val="00B0F0"/>
              </a:solidFill>
              <a:round/>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p>
              <a:pPr defTabSz="685800" fontAlgn="auto">
                <a:spcBef>
                  <a:spcPts val="0"/>
                </a:spcBef>
                <a:spcAft>
                  <a:spcPts val="0"/>
                </a:spcAft>
                <a:defRPr/>
              </a:pPr>
              <a:endParaRPr lang="de-CH" sz="1350">
                <a:solidFill>
                  <a:prstClr val="white"/>
                </a:solidFill>
                <a:latin typeface="Roboto Light"/>
              </a:endParaRPr>
            </a:p>
          </p:txBody>
        </p:sp>
      </p:grpSp>
      <p:sp>
        <p:nvSpPr>
          <p:cNvPr id="11" name="TextBox 10">
            <a:extLst>
              <a:ext uri="{FF2B5EF4-FFF2-40B4-BE49-F238E27FC236}">
                <a16:creationId xmlns:a16="http://schemas.microsoft.com/office/drawing/2014/main" id="{4BC7A716-9A3A-6F5E-65C6-CDEF1F68A795}"/>
              </a:ext>
            </a:extLst>
          </p:cNvPr>
          <p:cNvSpPr txBox="1"/>
          <p:nvPr/>
        </p:nvSpPr>
        <p:spPr>
          <a:xfrm>
            <a:off x="420445" y="2413338"/>
            <a:ext cx="3066086" cy="1595309"/>
          </a:xfrm>
          <a:prstGeom prst="rect">
            <a:avLst/>
          </a:prstGeom>
          <a:noFill/>
        </p:spPr>
        <p:txBody>
          <a:bodyPr wrap="square" rtlCol="0">
            <a:spAutoFit/>
          </a:bodyPr>
          <a:lstStyle/>
          <a:p>
            <a:pPr defTabSz="685800" fontAlgn="auto">
              <a:spcBef>
                <a:spcPts val="0"/>
              </a:spcBef>
              <a:spcAft>
                <a:spcPts val="450"/>
              </a:spcAft>
              <a:defRPr/>
            </a:pPr>
            <a:r>
              <a:rPr lang="de-CH" sz="900" dirty="0">
                <a:solidFill>
                  <a:prstClr val="black"/>
                </a:solidFill>
                <a:latin typeface="Roboto"/>
              </a:rPr>
              <a:t>Wählen Sie die Option «frei wählbarer» Betrag für die QR-Codes.</a:t>
            </a:r>
          </a:p>
          <a:p>
            <a:pPr defTabSz="685800" fontAlgn="auto">
              <a:spcBef>
                <a:spcPts val="0"/>
              </a:spcBef>
              <a:spcAft>
                <a:spcPts val="450"/>
              </a:spcAft>
              <a:defRPr/>
            </a:pPr>
            <a:endParaRPr lang="de-CH" sz="900" dirty="0">
              <a:solidFill>
                <a:prstClr val="black"/>
              </a:solidFill>
              <a:latin typeface="Roboto"/>
            </a:endParaRPr>
          </a:p>
          <a:p>
            <a:pPr defTabSz="685800" fontAlgn="auto">
              <a:spcBef>
                <a:spcPts val="0"/>
              </a:spcBef>
              <a:spcAft>
                <a:spcPts val="450"/>
              </a:spcAft>
              <a:defRPr/>
            </a:pPr>
            <a:r>
              <a:rPr lang="de-CH" sz="900" dirty="0">
                <a:solidFill>
                  <a:prstClr val="black"/>
                </a:solidFill>
                <a:latin typeface="Roboto"/>
              </a:rPr>
              <a:t>Ein Postversand der Sticker kann bei Bedarf gewählt werden – alternativ können die QR-Codes direkt heruntergeladen werden.</a:t>
            </a:r>
          </a:p>
          <a:p>
            <a:pPr defTabSz="685800" fontAlgn="auto">
              <a:spcBef>
                <a:spcPts val="0"/>
              </a:spcBef>
              <a:spcAft>
                <a:spcPts val="450"/>
              </a:spcAft>
              <a:defRPr/>
            </a:pPr>
            <a:endParaRPr lang="de-CH" sz="900" dirty="0">
              <a:solidFill>
                <a:prstClr val="black"/>
              </a:solidFill>
              <a:latin typeface="Roboto"/>
            </a:endParaRPr>
          </a:p>
          <a:p>
            <a:pPr defTabSz="685800" fontAlgn="auto">
              <a:spcBef>
                <a:spcPts val="0"/>
              </a:spcBef>
              <a:spcAft>
                <a:spcPts val="450"/>
              </a:spcAft>
              <a:defRPr/>
            </a:pPr>
            <a:r>
              <a:rPr lang="de-CH" sz="900" dirty="0">
                <a:solidFill>
                  <a:prstClr val="black"/>
                </a:solidFill>
                <a:latin typeface="Roboto"/>
              </a:rPr>
              <a:t>Eine Verkaufsbenachrichtigung per E-Mail und/oder SMS kann hier eingerichtet werden.</a:t>
            </a:r>
          </a:p>
        </p:txBody>
      </p:sp>
      <p:sp>
        <p:nvSpPr>
          <p:cNvPr id="13" name="Rechteck 12"/>
          <p:cNvSpPr/>
          <p:nvPr/>
        </p:nvSpPr>
        <p:spPr>
          <a:xfrm>
            <a:off x="1467335" y="281424"/>
            <a:ext cx="6340198" cy="923330"/>
          </a:xfrm>
          <a:prstGeom prst="rect">
            <a:avLst/>
          </a:prstGeom>
          <a:noFill/>
          <a:ln>
            <a:solidFill>
              <a:schemeClr val="tx1"/>
            </a:solidFill>
          </a:ln>
        </p:spPr>
        <p:txBody>
          <a:bodyPr wrap="none" lIns="91440" tIns="45720" rIns="91440" bIns="45720">
            <a:spAutoFit/>
          </a:bodyPr>
          <a:lstStyle/>
          <a:p>
            <a:pPr algn="ctr"/>
            <a:r>
              <a:rPr lang="de-DE" sz="5400" b="1" dirty="0">
                <a:ln w="9525">
                  <a:solidFill>
                    <a:schemeClr val="bg1"/>
                  </a:solidFill>
                  <a:prstDash val="solid"/>
                </a:ln>
                <a:effectLst>
                  <a:outerShdw blurRad="12700" dist="38100" dir="2700000" algn="tl" rotWithShape="0">
                    <a:schemeClr val="bg1">
                      <a:lumMod val="50000"/>
                    </a:schemeClr>
                  </a:outerShdw>
                </a:effectLst>
              </a:rPr>
              <a:t>Aufgaben des Qm!</a:t>
            </a:r>
            <a:endParaRPr lang="de-DE" sz="5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Tree>
    <p:extLst>
      <p:ext uri="{BB962C8B-B14F-4D97-AF65-F5344CB8AC3E}">
        <p14:creationId xmlns:p14="http://schemas.microsoft.com/office/powerpoint/2010/main" val="131656114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008849A3-9173-F990-8457-DF8A5FCD8FA9}"/>
              </a:ext>
            </a:extLst>
          </p:cNvPr>
          <p:cNvSpPr txBox="1"/>
          <p:nvPr/>
        </p:nvSpPr>
        <p:spPr>
          <a:xfrm>
            <a:off x="662201" y="3083985"/>
            <a:ext cx="2988821" cy="369332"/>
          </a:xfrm>
          <a:prstGeom prst="rect">
            <a:avLst/>
          </a:prstGeom>
          <a:noFill/>
        </p:spPr>
        <p:txBody>
          <a:bodyPr wrap="square" rtlCol="0">
            <a:spAutoFit/>
          </a:bodyPr>
          <a:lstStyle/>
          <a:p>
            <a:pPr defTabSz="685800" fontAlgn="auto">
              <a:spcBef>
                <a:spcPts val="0"/>
              </a:spcBef>
              <a:spcAft>
                <a:spcPts val="450"/>
              </a:spcAft>
              <a:defRPr/>
            </a:pPr>
            <a:r>
              <a:rPr lang="de-CH" sz="900" dirty="0">
                <a:solidFill>
                  <a:prstClr val="black"/>
                </a:solidFill>
                <a:latin typeface="Roboto"/>
              </a:rPr>
              <a:t>Überprüfen Sie sämtliche Angaben und schliessen Sie die Registrierung anschliessend mit «Speichern» ab.</a:t>
            </a:r>
          </a:p>
        </p:txBody>
      </p:sp>
      <p:grpSp>
        <p:nvGrpSpPr>
          <p:cNvPr id="12" name="Group 11">
            <a:extLst>
              <a:ext uri="{FF2B5EF4-FFF2-40B4-BE49-F238E27FC236}">
                <a16:creationId xmlns:a16="http://schemas.microsoft.com/office/drawing/2014/main" id="{D2DA3D93-2246-10D3-09DF-007DC8F94534}"/>
              </a:ext>
            </a:extLst>
          </p:cNvPr>
          <p:cNvGrpSpPr/>
          <p:nvPr/>
        </p:nvGrpSpPr>
        <p:grpSpPr>
          <a:xfrm>
            <a:off x="4572000" y="1007361"/>
            <a:ext cx="3127718" cy="4843279"/>
            <a:chOff x="5832983" y="200147"/>
            <a:chExt cx="4170290" cy="6457705"/>
          </a:xfrm>
        </p:grpSpPr>
        <p:grpSp>
          <p:nvGrpSpPr>
            <p:cNvPr id="9" name="Group 8">
              <a:extLst>
                <a:ext uri="{FF2B5EF4-FFF2-40B4-BE49-F238E27FC236}">
                  <a16:creationId xmlns:a16="http://schemas.microsoft.com/office/drawing/2014/main" id="{1F91E2E7-95C8-5BD5-E4FA-D80621207545}"/>
                </a:ext>
              </a:extLst>
            </p:cNvPr>
            <p:cNvGrpSpPr/>
            <p:nvPr/>
          </p:nvGrpSpPr>
          <p:grpSpPr>
            <a:xfrm>
              <a:off x="5832983" y="200147"/>
              <a:ext cx="4157134" cy="6457705"/>
              <a:chOff x="4149206" y="0"/>
              <a:chExt cx="4975940" cy="7429009"/>
            </a:xfrm>
            <a:effectLst>
              <a:outerShdw blurRad="190500" dist="50800" dir="5400000" sx="102000" sy="102000" algn="ctr" rotWithShape="0">
                <a:srgbClr val="000000">
                  <a:alpha val="43137"/>
                </a:srgbClr>
              </a:outerShdw>
            </a:effectLst>
          </p:grpSpPr>
          <p:pic>
            <p:nvPicPr>
              <p:cNvPr id="3" name="Picture 2">
                <a:extLst>
                  <a:ext uri="{FF2B5EF4-FFF2-40B4-BE49-F238E27FC236}">
                    <a16:creationId xmlns:a16="http://schemas.microsoft.com/office/drawing/2014/main" id="{D765D971-223D-D2E2-B430-4E1F009BAD3C}"/>
                  </a:ext>
                </a:extLst>
              </p:cNvPr>
              <p:cNvPicPr>
                <a:picLocks noChangeAspect="1"/>
              </p:cNvPicPr>
              <p:nvPr/>
            </p:nvPicPr>
            <p:blipFill>
              <a:blip r:embed="rId3"/>
              <a:stretch>
                <a:fillRect/>
              </a:stretch>
            </p:blipFill>
            <p:spPr>
              <a:xfrm>
                <a:off x="4149206" y="0"/>
                <a:ext cx="4975940" cy="6083559"/>
              </a:xfrm>
              <a:prstGeom prst="rect">
                <a:avLst/>
              </a:prstGeom>
            </p:spPr>
          </p:pic>
          <p:pic>
            <p:nvPicPr>
              <p:cNvPr id="8" name="Picture 7">
                <a:extLst>
                  <a:ext uri="{FF2B5EF4-FFF2-40B4-BE49-F238E27FC236}">
                    <a16:creationId xmlns:a16="http://schemas.microsoft.com/office/drawing/2014/main" id="{75F393E4-B571-50F0-D5D7-58954C725EDE}"/>
                  </a:ext>
                </a:extLst>
              </p:cNvPr>
              <p:cNvPicPr>
                <a:picLocks noChangeAspect="1"/>
              </p:cNvPicPr>
              <p:nvPr/>
            </p:nvPicPr>
            <p:blipFill>
              <a:blip r:embed="rId4"/>
              <a:stretch>
                <a:fillRect/>
              </a:stretch>
            </p:blipFill>
            <p:spPr>
              <a:xfrm>
                <a:off x="4149206" y="6083559"/>
                <a:ext cx="4975940" cy="1345450"/>
              </a:xfrm>
              <a:prstGeom prst="rect">
                <a:avLst/>
              </a:prstGeom>
            </p:spPr>
          </p:pic>
        </p:grpSp>
        <p:sp>
          <p:nvSpPr>
            <p:cNvPr id="11" name="Abgerundetes Rechteck 145">
              <a:extLst>
                <a:ext uri="{FF2B5EF4-FFF2-40B4-BE49-F238E27FC236}">
                  <a16:creationId xmlns:a16="http://schemas.microsoft.com/office/drawing/2014/main" id="{28AFBD92-2D51-2B2D-F089-64D33F605927}"/>
                </a:ext>
              </a:extLst>
            </p:cNvPr>
            <p:cNvSpPr/>
            <p:nvPr/>
          </p:nvSpPr>
          <p:spPr>
            <a:xfrm>
              <a:off x="9525003" y="6392513"/>
              <a:ext cx="478270" cy="265339"/>
            </a:xfrm>
            <a:prstGeom prst="roundRect">
              <a:avLst>
                <a:gd name="adj" fmla="val 0"/>
              </a:avLst>
            </a:prstGeom>
            <a:noFill/>
            <a:ln w="31750">
              <a:solidFill>
                <a:srgbClr val="00B0F0"/>
              </a:solidFill>
              <a:round/>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p>
              <a:pPr defTabSz="685800" fontAlgn="auto">
                <a:spcBef>
                  <a:spcPts val="0"/>
                </a:spcBef>
                <a:spcAft>
                  <a:spcPts val="0"/>
                </a:spcAft>
                <a:defRPr/>
              </a:pPr>
              <a:endParaRPr lang="de-CH" sz="1350">
                <a:solidFill>
                  <a:prstClr val="white"/>
                </a:solidFill>
                <a:latin typeface="Roboto Light"/>
              </a:endParaRPr>
            </a:p>
          </p:txBody>
        </p:sp>
      </p:grpSp>
      <p:sp>
        <p:nvSpPr>
          <p:cNvPr id="13" name="Rechteck 12"/>
          <p:cNvSpPr/>
          <p:nvPr/>
        </p:nvSpPr>
        <p:spPr>
          <a:xfrm>
            <a:off x="1467335" y="281424"/>
            <a:ext cx="6340198" cy="923330"/>
          </a:xfrm>
          <a:prstGeom prst="rect">
            <a:avLst/>
          </a:prstGeom>
          <a:noFill/>
          <a:ln>
            <a:solidFill>
              <a:schemeClr val="tx1"/>
            </a:solidFill>
          </a:ln>
        </p:spPr>
        <p:txBody>
          <a:bodyPr wrap="none" lIns="91440" tIns="45720" rIns="91440" bIns="45720">
            <a:spAutoFit/>
          </a:bodyPr>
          <a:lstStyle/>
          <a:p>
            <a:pPr algn="ctr"/>
            <a:r>
              <a:rPr lang="de-DE" sz="5400" b="1" dirty="0">
                <a:ln w="9525">
                  <a:solidFill>
                    <a:schemeClr val="bg1"/>
                  </a:solidFill>
                  <a:prstDash val="solid"/>
                </a:ln>
                <a:effectLst>
                  <a:outerShdw blurRad="12700" dist="38100" dir="2700000" algn="tl" rotWithShape="0">
                    <a:schemeClr val="bg1">
                      <a:lumMod val="50000"/>
                    </a:schemeClr>
                  </a:outerShdw>
                </a:effectLst>
              </a:rPr>
              <a:t>Aufgaben des Qm!</a:t>
            </a:r>
            <a:endParaRPr lang="de-DE" sz="5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Tree>
    <p:extLst>
      <p:ext uri="{BB962C8B-B14F-4D97-AF65-F5344CB8AC3E}">
        <p14:creationId xmlns:p14="http://schemas.microsoft.com/office/powerpoint/2010/main" val="16308093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13C7FBCA-34BC-B2A1-E909-28EA0863138C}"/>
              </a:ext>
            </a:extLst>
          </p:cNvPr>
          <p:cNvGrpSpPr/>
          <p:nvPr/>
        </p:nvGrpSpPr>
        <p:grpSpPr>
          <a:xfrm>
            <a:off x="3974840" y="1045908"/>
            <a:ext cx="3880852" cy="4766185"/>
            <a:chOff x="4422709" y="251543"/>
            <a:chExt cx="5174469" cy="6354913"/>
          </a:xfrm>
        </p:grpSpPr>
        <p:pic>
          <p:nvPicPr>
            <p:cNvPr id="4" name="Picture 3">
              <a:extLst>
                <a:ext uri="{FF2B5EF4-FFF2-40B4-BE49-F238E27FC236}">
                  <a16:creationId xmlns:a16="http://schemas.microsoft.com/office/drawing/2014/main" id="{D4BA3859-8603-094F-0D01-E84EDDBA7A01}"/>
                </a:ext>
              </a:extLst>
            </p:cNvPr>
            <p:cNvPicPr>
              <a:picLocks noChangeAspect="1"/>
            </p:cNvPicPr>
            <p:nvPr/>
          </p:nvPicPr>
          <p:blipFill>
            <a:blip r:embed="rId3"/>
            <a:stretch>
              <a:fillRect/>
            </a:stretch>
          </p:blipFill>
          <p:spPr>
            <a:xfrm>
              <a:off x="4422709" y="251543"/>
              <a:ext cx="5174469" cy="6354913"/>
            </a:xfrm>
            <a:prstGeom prst="rect">
              <a:avLst/>
            </a:prstGeom>
            <a:effectLst>
              <a:outerShdw blurRad="190500" dist="50800" dir="5400000" sx="102000" sy="102000" algn="ctr" rotWithShape="0">
                <a:srgbClr val="000000">
                  <a:alpha val="43137"/>
                </a:srgbClr>
              </a:outerShdw>
            </a:effectLst>
          </p:spPr>
        </p:pic>
        <p:sp>
          <p:nvSpPr>
            <p:cNvPr id="7" name="Abgerundetes Rechteck 145">
              <a:extLst>
                <a:ext uri="{FF2B5EF4-FFF2-40B4-BE49-F238E27FC236}">
                  <a16:creationId xmlns:a16="http://schemas.microsoft.com/office/drawing/2014/main" id="{AF391F9D-B8EC-2971-27E5-514120D7F7E4}"/>
                </a:ext>
              </a:extLst>
            </p:cNvPr>
            <p:cNvSpPr/>
            <p:nvPr/>
          </p:nvSpPr>
          <p:spPr>
            <a:xfrm>
              <a:off x="8588297" y="6260840"/>
              <a:ext cx="1008881" cy="345615"/>
            </a:xfrm>
            <a:prstGeom prst="roundRect">
              <a:avLst>
                <a:gd name="adj" fmla="val 0"/>
              </a:avLst>
            </a:prstGeom>
            <a:noFill/>
            <a:ln w="31750">
              <a:solidFill>
                <a:srgbClr val="00B0F0"/>
              </a:solidFill>
              <a:round/>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p>
              <a:pPr defTabSz="685800" fontAlgn="auto">
                <a:spcBef>
                  <a:spcPts val="0"/>
                </a:spcBef>
                <a:spcAft>
                  <a:spcPts val="0"/>
                </a:spcAft>
                <a:defRPr/>
              </a:pPr>
              <a:endParaRPr lang="de-CH" sz="1350">
                <a:solidFill>
                  <a:prstClr val="white"/>
                </a:solidFill>
                <a:latin typeface="Roboto Light"/>
              </a:endParaRPr>
            </a:p>
          </p:txBody>
        </p:sp>
        <p:sp>
          <p:nvSpPr>
            <p:cNvPr id="10" name="Abgerundetes Rechteck 145">
              <a:extLst>
                <a:ext uri="{FF2B5EF4-FFF2-40B4-BE49-F238E27FC236}">
                  <a16:creationId xmlns:a16="http://schemas.microsoft.com/office/drawing/2014/main" id="{490A5C7A-419D-25D5-9158-3E58A65B9621}"/>
                </a:ext>
              </a:extLst>
            </p:cNvPr>
            <p:cNvSpPr/>
            <p:nvPr/>
          </p:nvSpPr>
          <p:spPr>
            <a:xfrm>
              <a:off x="5591560" y="5433525"/>
              <a:ext cx="184090" cy="575389"/>
            </a:xfrm>
            <a:prstGeom prst="roundRect">
              <a:avLst>
                <a:gd name="adj" fmla="val 0"/>
              </a:avLst>
            </a:prstGeom>
            <a:noFill/>
            <a:ln w="31750">
              <a:solidFill>
                <a:srgbClr val="00B0F0"/>
              </a:solidFill>
              <a:round/>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p>
              <a:pPr defTabSz="685800" fontAlgn="auto">
                <a:spcBef>
                  <a:spcPts val="0"/>
                </a:spcBef>
                <a:spcAft>
                  <a:spcPts val="0"/>
                </a:spcAft>
                <a:defRPr/>
              </a:pPr>
              <a:endParaRPr lang="de-CH" sz="1350">
                <a:solidFill>
                  <a:prstClr val="white"/>
                </a:solidFill>
                <a:latin typeface="Roboto Light"/>
              </a:endParaRPr>
            </a:p>
          </p:txBody>
        </p:sp>
        <p:sp>
          <p:nvSpPr>
            <p:cNvPr id="11" name="Abgerundetes Rechteck 145">
              <a:extLst>
                <a:ext uri="{FF2B5EF4-FFF2-40B4-BE49-F238E27FC236}">
                  <a16:creationId xmlns:a16="http://schemas.microsoft.com/office/drawing/2014/main" id="{6B41BAB6-59C0-A843-ECE2-4B73D3347113}"/>
                </a:ext>
              </a:extLst>
            </p:cNvPr>
            <p:cNvSpPr/>
            <p:nvPr/>
          </p:nvSpPr>
          <p:spPr>
            <a:xfrm>
              <a:off x="6142655" y="4624871"/>
              <a:ext cx="2768080" cy="217717"/>
            </a:xfrm>
            <a:prstGeom prst="roundRect">
              <a:avLst>
                <a:gd name="adj" fmla="val 0"/>
              </a:avLst>
            </a:prstGeom>
            <a:noFill/>
            <a:ln w="31750">
              <a:solidFill>
                <a:srgbClr val="00B0F0"/>
              </a:solidFill>
              <a:round/>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p>
              <a:pPr defTabSz="685800" fontAlgn="auto">
                <a:spcBef>
                  <a:spcPts val="0"/>
                </a:spcBef>
                <a:spcAft>
                  <a:spcPts val="0"/>
                </a:spcAft>
                <a:defRPr/>
              </a:pPr>
              <a:endParaRPr lang="de-CH" sz="1350">
                <a:solidFill>
                  <a:prstClr val="white"/>
                </a:solidFill>
                <a:latin typeface="Roboto Light"/>
              </a:endParaRPr>
            </a:p>
          </p:txBody>
        </p:sp>
      </p:grpSp>
      <p:sp>
        <p:nvSpPr>
          <p:cNvPr id="12" name="TextBox 11">
            <a:extLst>
              <a:ext uri="{FF2B5EF4-FFF2-40B4-BE49-F238E27FC236}">
                <a16:creationId xmlns:a16="http://schemas.microsoft.com/office/drawing/2014/main" id="{68157650-D6C1-C5ED-9359-277B479FE02D}"/>
              </a:ext>
            </a:extLst>
          </p:cNvPr>
          <p:cNvSpPr txBox="1"/>
          <p:nvPr/>
        </p:nvSpPr>
        <p:spPr>
          <a:xfrm>
            <a:off x="533922" y="3082751"/>
            <a:ext cx="3043093" cy="507831"/>
          </a:xfrm>
          <a:prstGeom prst="rect">
            <a:avLst/>
          </a:prstGeom>
          <a:noFill/>
        </p:spPr>
        <p:txBody>
          <a:bodyPr wrap="square" rtlCol="0">
            <a:spAutoFit/>
          </a:bodyPr>
          <a:lstStyle/>
          <a:p>
            <a:pPr defTabSz="685800" fontAlgn="auto">
              <a:spcBef>
                <a:spcPts val="0"/>
              </a:spcBef>
              <a:spcAft>
                <a:spcPts val="450"/>
              </a:spcAft>
              <a:defRPr/>
            </a:pPr>
            <a:r>
              <a:rPr lang="de-CH" sz="900" dirty="0">
                <a:solidFill>
                  <a:prstClr val="black"/>
                </a:solidFill>
                <a:latin typeface="Roboto"/>
              </a:rPr>
              <a:t>Nach der Erstellung der QR-Codes können diese durch Anwählen der entsprechenden Kästchen heruntergeladen werden.</a:t>
            </a:r>
          </a:p>
        </p:txBody>
      </p:sp>
      <p:sp>
        <p:nvSpPr>
          <p:cNvPr id="8" name="Rechteck 7"/>
          <p:cNvSpPr/>
          <p:nvPr/>
        </p:nvSpPr>
        <p:spPr>
          <a:xfrm>
            <a:off x="1467335" y="281424"/>
            <a:ext cx="6340198" cy="923330"/>
          </a:xfrm>
          <a:prstGeom prst="rect">
            <a:avLst/>
          </a:prstGeom>
          <a:noFill/>
          <a:ln>
            <a:solidFill>
              <a:schemeClr val="tx1"/>
            </a:solidFill>
          </a:ln>
        </p:spPr>
        <p:txBody>
          <a:bodyPr wrap="none" lIns="91440" tIns="45720" rIns="91440" bIns="45720">
            <a:spAutoFit/>
          </a:bodyPr>
          <a:lstStyle/>
          <a:p>
            <a:pPr algn="ctr"/>
            <a:r>
              <a:rPr lang="de-DE" sz="5400" b="1" dirty="0">
                <a:ln w="9525">
                  <a:solidFill>
                    <a:schemeClr val="bg1"/>
                  </a:solidFill>
                  <a:prstDash val="solid"/>
                </a:ln>
                <a:effectLst>
                  <a:outerShdw blurRad="12700" dist="38100" dir="2700000" algn="tl" rotWithShape="0">
                    <a:schemeClr val="bg1">
                      <a:lumMod val="50000"/>
                    </a:schemeClr>
                  </a:outerShdw>
                </a:effectLst>
              </a:rPr>
              <a:t>Aufgaben des Qm!</a:t>
            </a:r>
            <a:endParaRPr lang="de-DE" sz="5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Tree>
    <p:extLst>
      <p:ext uri="{BB962C8B-B14F-4D97-AF65-F5344CB8AC3E}">
        <p14:creationId xmlns:p14="http://schemas.microsoft.com/office/powerpoint/2010/main" val="308197601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a:extLst>
              <a:ext uri="{FF2B5EF4-FFF2-40B4-BE49-F238E27FC236}">
                <a16:creationId xmlns:a16="http://schemas.microsoft.com/office/drawing/2014/main" id="{68157650-D6C1-C5ED-9359-277B479FE02D}"/>
              </a:ext>
            </a:extLst>
          </p:cNvPr>
          <p:cNvSpPr txBox="1"/>
          <p:nvPr/>
        </p:nvSpPr>
        <p:spPr>
          <a:xfrm>
            <a:off x="533922" y="3082751"/>
            <a:ext cx="3043093" cy="2021066"/>
          </a:xfrm>
          <a:prstGeom prst="rect">
            <a:avLst/>
          </a:prstGeom>
          <a:noFill/>
        </p:spPr>
        <p:txBody>
          <a:bodyPr wrap="square" rtlCol="0">
            <a:spAutoFit/>
          </a:bodyPr>
          <a:lstStyle/>
          <a:p>
            <a:pPr defTabSz="685800" fontAlgn="auto">
              <a:spcBef>
                <a:spcPts val="0"/>
              </a:spcBef>
              <a:spcAft>
                <a:spcPts val="450"/>
              </a:spcAft>
              <a:defRPr/>
            </a:pPr>
            <a:r>
              <a:rPr lang="de-CH" sz="900" dirty="0">
                <a:solidFill>
                  <a:prstClr val="black"/>
                </a:solidFill>
                <a:latin typeface="Roboto"/>
              </a:rPr>
              <a:t>Stellen Sie in den Einstellungen den Auszahlungsintervall der Zahlungen ein. Es stehen zwei Optionen zur Verfügung:</a:t>
            </a:r>
          </a:p>
          <a:p>
            <a:pPr defTabSz="685800" fontAlgn="auto">
              <a:spcBef>
                <a:spcPts val="0"/>
              </a:spcBef>
              <a:spcAft>
                <a:spcPts val="450"/>
              </a:spcAft>
              <a:defRPr/>
            </a:pPr>
            <a:endParaRPr lang="de-CH" sz="900" dirty="0">
              <a:solidFill>
                <a:prstClr val="black"/>
              </a:solidFill>
              <a:latin typeface="Roboto"/>
            </a:endParaRPr>
          </a:p>
          <a:p>
            <a:r>
              <a:rPr lang="de-CH" sz="900" b="1" dirty="0">
                <a:solidFill>
                  <a:prstClr val="black"/>
                </a:solidFill>
                <a:latin typeface="Roboto"/>
              </a:rPr>
              <a:t>Täglicher </a:t>
            </a:r>
            <a:r>
              <a:rPr lang="de-CH" sz="900" b="1" dirty="0" err="1">
                <a:solidFill>
                  <a:prstClr val="black"/>
                </a:solidFill>
                <a:latin typeface="Roboto"/>
              </a:rPr>
              <a:t>Auszahlungsinterval</a:t>
            </a:r>
            <a:endParaRPr lang="de-CH" sz="900" b="1" dirty="0">
              <a:solidFill>
                <a:prstClr val="black"/>
              </a:solidFill>
              <a:latin typeface="Roboto"/>
            </a:endParaRPr>
          </a:p>
          <a:p>
            <a:r>
              <a:rPr lang="de-CH" sz="900" dirty="0">
                <a:solidFill>
                  <a:prstClr val="black"/>
                </a:solidFill>
                <a:latin typeface="Roboto"/>
              </a:rPr>
              <a:t>Wird täglich abgerechnet und in der Regel 2 Werktage später auf dem Konto gutgeschrieben.</a:t>
            </a:r>
          </a:p>
          <a:p>
            <a:r>
              <a:rPr lang="de-CH" sz="900" dirty="0">
                <a:solidFill>
                  <a:prstClr val="black"/>
                </a:solidFill>
                <a:latin typeface="Roboto"/>
              </a:rPr>
              <a:t> </a:t>
            </a:r>
            <a:endParaRPr lang="de-CH" sz="900" b="1" dirty="0">
              <a:solidFill>
                <a:prstClr val="black"/>
              </a:solidFill>
              <a:latin typeface="Roboto"/>
            </a:endParaRPr>
          </a:p>
          <a:p>
            <a:r>
              <a:rPr lang="de-CH" sz="900" b="1" dirty="0">
                <a:solidFill>
                  <a:prstClr val="black"/>
                </a:solidFill>
                <a:latin typeface="Roboto"/>
              </a:rPr>
              <a:t>Wöchentlicher </a:t>
            </a:r>
            <a:r>
              <a:rPr lang="de-CH" sz="900" b="1" dirty="0" err="1">
                <a:solidFill>
                  <a:prstClr val="black"/>
                </a:solidFill>
                <a:latin typeface="Roboto"/>
              </a:rPr>
              <a:t>Auszahlungsinterval</a:t>
            </a:r>
            <a:endParaRPr lang="de-CH" sz="900" b="1" dirty="0">
              <a:solidFill>
                <a:prstClr val="black"/>
              </a:solidFill>
              <a:latin typeface="Roboto"/>
            </a:endParaRPr>
          </a:p>
          <a:p>
            <a:r>
              <a:rPr lang="de-CH" sz="900" dirty="0">
                <a:solidFill>
                  <a:prstClr val="black"/>
                </a:solidFill>
                <a:latin typeface="Roboto"/>
              </a:rPr>
              <a:t>Vorwoche wird jeweils am Montag abgerechnet und in der Regel am Mittwoch (2Werktage später) auf dem Konto gutgeschrieben.</a:t>
            </a:r>
          </a:p>
          <a:p>
            <a:pPr defTabSz="685800" fontAlgn="auto">
              <a:spcBef>
                <a:spcPts val="0"/>
              </a:spcBef>
              <a:spcAft>
                <a:spcPts val="450"/>
              </a:spcAft>
              <a:defRPr/>
            </a:pPr>
            <a:endParaRPr lang="de-CH" sz="900" dirty="0">
              <a:solidFill>
                <a:prstClr val="black"/>
              </a:solidFill>
              <a:latin typeface="Roboto"/>
            </a:endParaRPr>
          </a:p>
        </p:txBody>
      </p:sp>
      <p:sp>
        <p:nvSpPr>
          <p:cNvPr id="8" name="Rechteck 7"/>
          <p:cNvSpPr/>
          <p:nvPr/>
        </p:nvSpPr>
        <p:spPr>
          <a:xfrm>
            <a:off x="1467335" y="281424"/>
            <a:ext cx="6340198" cy="923330"/>
          </a:xfrm>
          <a:prstGeom prst="rect">
            <a:avLst/>
          </a:prstGeom>
          <a:noFill/>
          <a:ln>
            <a:solidFill>
              <a:schemeClr val="tx1"/>
            </a:solidFill>
          </a:ln>
        </p:spPr>
        <p:txBody>
          <a:bodyPr wrap="none" lIns="91440" tIns="45720" rIns="91440" bIns="45720">
            <a:spAutoFit/>
          </a:bodyPr>
          <a:lstStyle/>
          <a:p>
            <a:pPr algn="ctr"/>
            <a:r>
              <a:rPr lang="de-DE" sz="5400" b="1" dirty="0">
                <a:ln w="9525">
                  <a:solidFill>
                    <a:schemeClr val="bg1"/>
                  </a:solidFill>
                  <a:prstDash val="solid"/>
                </a:ln>
                <a:effectLst>
                  <a:outerShdw blurRad="12700" dist="38100" dir="2700000" algn="tl" rotWithShape="0">
                    <a:schemeClr val="bg1">
                      <a:lumMod val="50000"/>
                    </a:schemeClr>
                  </a:outerShdw>
                </a:effectLst>
              </a:rPr>
              <a:t>Aufgaben des Qm!</a:t>
            </a:r>
            <a:endParaRPr lang="de-DE" sz="5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pic>
        <p:nvPicPr>
          <p:cNvPr id="3" name="Grafik 2">
            <a:extLst>
              <a:ext uri="{FF2B5EF4-FFF2-40B4-BE49-F238E27FC236}">
                <a16:creationId xmlns:a16="http://schemas.microsoft.com/office/drawing/2014/main" id="{F9892584-0DC2-40B8-9C11-7C9E5D41E136}"/>
              </a:ext>
            </a:extLst>
          </p:cNvPr>
          <p:cNvPicPr>
            <a:picLocks noChangeAspect="1"/>
          </p:cNvPicPr>
          <p:nvPr/>
        </p:nvPicPr>
        <p:blipFill>
          <a:blip r:embed="rId3"/>
          <a:stretch>
            <a:fillRect/>
          </a:stretch>
        </p:blipFill>
        <p:spPr>
          <a:xfrm>
            <a:off x="3779912" y="3090614"/>
            <a:ext cx="5068044" cy="1337401"/>
          </a:xfrm>
          <a:prstGeom prst="rect">
            <a:avLst/>
          </a:prstGeom>
        </p:spPr>
      </p:pic>
      <p:sp>
        <p:nvSpPr>
          <p:cNvPr id="13" name="Abgerundetes Rechteck 145">
            <a:extLst>
              <a:ext uri="{FF2B5EF4-FFF2-40B4-BE49-F238E27FC236}">
                <a16:creationId xmlns:a16="http://schemas.microsoft.com/office/drawing/2014/main" id="{216DBC33-EE8C-43B4-A8ED-EEAC7EB177A1}"/>
              </a:ext>
            </a:extLst>
          </p:cNvPr>
          <p:cNvSpPr/>
          <p:nvPr/>
        </p:nvSpPr>
        <p:spPr>
          <a:xfrm>
            <a:off x="5436096" y="3265712"/>
            <a:ext cx="1296144" cy="163288"/>
          </a:xfrm>
          <a:prstGeom prst="roundRect">
            <a:avLst>
              <a:gd name="adj" fmla="val 0"/>
            </a:avLst>
          </a:prstGeom>
          <a:noFill/>
          <a:ln w="31750">
            <a:solidFill>
              <a:srgbClr val="00B0F0"/>
            </a:solidFill>
            <a:round/>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p>
            <a:pPr defTabSz="685800" fontAlgn="auto">
              <a:spcBef>
                <a:spcPts val="0"/>
              </a:spcBef>
              <a:spcAft>
                <a:spcPts val="0"/>
              </a:spcAft>
              <a:defRPr/>
            </a:pPr>
            <a:endParaRPr lang="de-CH" sz="1350">
              <a:solidFill>
                <a:prstClr val="white"/>
              </a:solidFill>
              <a:latin typeface="Roboto Light"/>
            </a:endParaRPr>
          </a:p>
        </p:txBody>
      </p:sp>
    </p:spTree>
    <p:extLst>
      <p:ext uri="{BB962C8B-B14F-4D97-AF65-F5344CB8AC3E}">
        <p14:creationId xmlns:p14="http://schemas.microsoft.com/office/powerpoint/2010/main" val="136494050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008849A3-9173-F990-8457-DF8A5FCD8FA9}"/>
              </a:ext>
            </a:extLst>
          </p:cNvPr>
          <p:cNvSpPr txBox="1"/>
          <p:nvPr/>
        </p:nvSpPr>
        <p:spPr>
          <a:xfrm>
            <a:off x="662201" y="3083985"/>
            <a:ext cx="2988821" cy="987450"/>
          </a:xfrm>
          <a:prstGeom prst="rect">
            <a:avLst/>
          </a:prstGeom>
          <a:noFill/>
        </p:spPr>
        <p:txBody>
          <a:bodyPr wrap="square" rtlCol="0">
            <a:spAutoFit/>
          </a:bodyPr>
          <a:lstStyle/>
          <a:p>
            <a:pPr defTabSz="685800" fontAlgn="auto">
              <a:spcBef>
                <a:spcPts val="0"/>
              </a:spcBef>
              <a:spcAft>
                <a:spcPts val="450"/>
              </a:spcAft>
              <a:defRPr/>
            </a:pPr>
            <a:r>
              <a:rPr lang="de-CH" sz="900" dirty="0">
                <a:solidFill>
                  <a:prstClr val="black"/>
                </a:solidFill>
                <a:latin typeface="Roboto"/>
              </a:rPr>
              <a:t>In den Einstellungen unter der Benutzerverwaltung können Sie Ihre Fouriere oder Truppenbuchhalter zum Login hinzufügen.</a:t>
            </a:r>
          </a:p>
          <a:p>
            <a:pPr defTabSz="685800" fontAlgn="auto">
              <a:spcBef>
                <a:spcPts val="0"/>
              </a:spcBef>
              <a:spcAft>
                <a:spcPts val="450"/>
              </a:spcAft>
              <a:defRPr/>
            </a:pPr>
            <a:r>
              <a:rPr lang="de-CH" sz="900" dirty="0">
                <a:solidFill>
                  <a:prstClr val="black"/>
                </a:solidFill>
                <a:latin typeface="Roboto"/>
              </a:rPr>
              <a:t>Danach können diese Personen sich selber </a:t>
            </a:r>
            <a:r>
              <a:rPr lang="de-CH" sz="900" dirty="0" err="1">
                <a:solidFill>
                  <a:prstClr val="black"/>
                </a:solidFill>
                <a:latin typeface="Roboto"/>
              </a:rPr>
              <a:t>Einlogen</a:t>
            </a:r>
            <a:r>
              <a:rPr lang="de-CH" sz="900" dirty="0">
                <a:solidFill>
                  <a:prstClr val="black"/>
                </a:solidFill>
                <a:latin typeface="Roboto"/>
              </a:rPr>
              <a:t>, Tagesabschlüsse herunterladen und Einnahmen einsehen.</a:t>
            </a:r>
          </a:p>
        </p:txBody>
      </p:sp>
      <p:pic>
        <p:nvPicPr>
          <p:cNvPr id="4" name="Grafik 3"/>
          <p:cNvPicPr>
            <a:picLocks noChangeAspect="1"/>
          </p:cNvPicPr>
          <p:nvPr/>
        </p:nvPicPr>
        <p:blipFill>
          <a:blip r:embed="rId3"/>
          <a:stretch>
            <a:fillRect/>
          </a:stretch>
        </p:blipFill>
        <p:spPr>
          <a:xfrm>
            <a:off x="3491880" y="476672"/>
            <a:ext cx="2519797" cy="2376264"/>
          </a:xfrm>
          <a:prstGeom prst="rect">
            <a:avLst/>
          </a:prstGeom>
        </p:spPr>
      </p:pic>
      <p:pic>
        <p:nvPicPr>
          <p:cNvPr id="5" name="Grafik 4"/>
          <p:cNvPicPr>
            <a:picLocks noChangeAspect="1"/>
          </p:cNvPicPr>
          <p:nvPr/>
        </p:nvPicPr>
        <p:blipFill>
          <a:blip r:embed="rId4"/>
          <a:stretch>
            <a:fillRect/>
          </a:stretch>
        </p:blipFill>
        <p:spPr>
          <a:xfrm>
            <a:off x="4211960" y="2348880"/>
            <a:ext cx="4075634" cy="3333142"/>
          </a:xfrm>
          <a:prstGeom prst="rect">
            <a:avLst/>
          </a:prstGeom>
        </p:spPr>
      </p:pic>
      <p:sp>
        <p:nvSpPr>
          <p:cNvPr id="13" name="Title 9">
            <a:extLst>
              <a:ext uri="{FF2B5EF4-FFF2-40B4-BE49-F238E27FC236}">
                <a16:creationId xmlns:a16="http://schemas.microsoft.com/office/drawing/2014/main" id="{CA7FF8B8-029A-3C58-39AD-4DB663F44875}"/>
              </a:ext>
            </a:extLst>
          </p:cNvPr>
          <p:cNvSpPr txBox="1">
            <a:spLocks/>
          </p:cNvSpPr>
          <p:nvPr/>
        </p:nvSpPr>
        <p:spPr>
          <a:xfrm>
            <a:off x="662201" y="2595056"/>
            <a:ext cx="2041412" cy="488929"/>
          </a:xfrm>
          <a:prstGeom prst="rect">
            <a:avLst/>
          </a:prstGeom>
          <a:solidFill>
            <a:srgbClr val="000000"/>
          </a:solidFill>
        </p:spPr>
        <p:txBody>
          <a:bodyPr vert="horz" wrap="square" lIns="81000" tIns="13500" rIns="81000" bIns="13500" rtlCol="0" anchor="ctr" anchorCtr="0">
            <a:spAutoFit/>
          </a:bodyPr>
          <a:lstStyle>
            <a:lvl1pPr algn="l" defTabSz="914400" rtl="0" eaLnBrk="1" latinLnBrk="0" hangingPunct="1">
              <a:lnSpc>
                <a:spcPct val="100000"/>
              </a:lnSpc>
              <a:spcBef>
                <a:spcPct val="0"/>
              </a:spcBef>
              <a:buNone/>
              <a:defRPr sz="2800" b="1" kern="1200">
                <a:solidFill>
                  <a:schemeClr val="bg1"/>
                </a:solidFill>
                <a:latin typeface="+mj-lt"/>
                <a:ea typeface="+mj-ea"/>
                <a:cs typeface="+mj-cs"/>
              </a:defRPr>
            </a:lvl1pPr>
          </a:lstStyle>
          <a:p>
            <a:pPr defTabSz="685800" fontAlgn="auto">
              <a:spcAft>
                <a:spcPts val="0"/>
              </a:spcAft>
              <a:defRPr/>
            </a:pPr>
            <a:r>
              <a:rPr lang="en-GB" sz="1500" dirty="0">
                <a:solidFill>
                  <a:prstClr val="white"/>
                </a:solidFill>
                <a:latin typeface="Roboto"/>
              </a:rPr>
              <a:t>3. </a:t>
            </a:r>
            <a:r>
              <a:rPr lang="en-GB" sz="1500" dirty="0" err="1">
                <a:solidFill>
                  <a:prstClr val="white"/>
                </a:solidFill>
                <a:latin typeface="Roboto"/>
              </a:rPr>
              <a:t>Benutzer</a:t>
            </a:r>
            <a:r>
              <a:rPr lang="en-GB" sz="1500" dirty="0">
                <a:solidFill>
                  <a:prstClr val="white"/>
                </a:solidFill>
                <a:latin typeface="Roboto"/>
              </a:rPr>
              <a:t> </a:t>
            </a:r>
            <a:r>
              <a:rPr lang="en-GB" sz="1500" dirty="0" err="1">
                <a:solidFill>
                  <a:prstClr val="white"/>
                </a:solidFill>
                <a:latin typeface="Roboto"/>
              </a:rPr>
              <a:t>hinzufügen</a:t>
            </a:r>
            <a:endParaRPr lang="en-GB" sz="1500" dirty="0">
              <a:solidFill>
                <a:prstClr val="white"/>
              </a:solidFill>
              <a:latin typeface="Roboto"/>
            </a:endParaRPr>
          </a:p>
        </p:txBody>
      </p:sp>
      <p:sp>
        <p:nvSpPr>
          <p:cNvPr id="14" name="Abgerundetes Rechteck 145">
            <a:extLst>
              <a:ext uri="{FF2B5EF4-FFF2-40B4-BE49-F238E27FC236}">
                <a16:creationId xmlns:a16="http://schemas.microsoft.com/office/drawing/2014/main" id="{6B41BAB6-59C0-A843-ECE2-4B73D3347113}"/>
              </a:ext>
            </a:extLst>
          </p:cNvPr>
          <p:cNvSpPr/>
          <p:nvPr/>
        </p:nvSpPr>
        <p:spPr>
          <a:xfrm>
            <a:off x="3713748" y="1772816"/>
            <a:ext cx="1290300" cy="432048"/>
          </a:xfrm>
          <a:prstGeom prst="roundRect">
            <a:avLst>
              <a:gd name="adj" fmla="val 0"/>
            </a:avLst>
          </a:prstGeom>
          <a:noFill/>
          <a:ln w="31750">
            <a:solidFill>
              <a:srgbClr val="00B0F0"/>
            </a:solidFill>
            <a:round/>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p>
            <a:pPr defTabSz="685800" fontAlgn="auto">
              <a:spcBef>
                <a:spcPts val="0"/>
              </a:spcBef>
              <a:spcAft>
                <a:spcPts val="0"/>
              </a:spcAft>
              <a:defRPr/>
            </a:pPr>
            <a:endParaRPr lang="de-CH" sz="1350">
              <a:solidFill>
                <a:prstClr val="white"/>
              </a:solidFill>
              <a:latin typeface="Roboto Light"/>
            </a:endParaRPr>
          </a:p>
        </p:txBody>
      </p:sp>
      <p:sp>
        <p:nvSpPr>
          <p:cNvPr id="15" name="Abgerundetes Rechteck 145">
            <a:extLst>
              <a:ext uri="{FF2B5EF4-FFF2-40B4-BE49-F238E27FC236}">
                <a16:creationId xmlns:a16="http://schemas.microsoft.com/office/drawing/2014/main" id="{6B41BAB6-59C0-A843-ECE2-4B73D3347113}"/>
              </a:ext>
            </a:extLst>
          </p:cNvPr>
          <p:cNvSpPr/>
          <p:nvPr/>
        </p:nvSpPr>
        <p:spPr>
          <a:xfrm>
            <a:off x="6372200" y="2771292"/>
            <a:ext cx="1800200" cy="2241884"/>
          </a:xfrm>
          <a:prstGeom prst="roundRect">
            <a:avLst>
              <a:gd name="adj" fmla="val 0"/>
            </a:avLst>
          </a:prstGeom>
          <a:noFill/>
          <a:ln w="31750">
            <a:solidFill>
              <a:srgbClr val="00B0F0"/>
            </a:solidFill>
            <a:round/>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p>
            <a:pPr defTabSz="685800" fontAlgn="auto">
              <a:spcBef>
                <a:spcPts val="0"/>
              </a:spcBef>
              <a:spcAft>
                <a:spcPts val="0"/>
              </a:spcAft>
              <a:defRPr/>
            </a:pPr>
            <a:endParaRPr lang="de-CH" sz="1350">
              <a:solidFill>
                <a:prstClr val="white"/>
              </a:solidFill>
              <a:latin typeface="Roboto Light"/>
            </a:endParaRPr>
          </a:p>
        </p:txBody>
      </p:sp>
      <p:sp>
        <p:nvSpPr>
          <p:cNvPr id="16" name="Rechteck 15"/>
          <p:cNvSpPr/>
          <p:nvPr/>
        </p:nvSpPr>
        <p:spPr>
          <a:xfrm>
            <a:off x="1467335" y="281424"/>
            <a:ext cx="6340198" cy="923330"/>
          </a:xfrm>
          <a:prstGeom prst="rect">
            <a:avLst/>
          </a:prstGeom>
          <a:noFill/>
          <a:ln>
            <a:solidFill>
              <a:schemeClr val="tx1"/>
            </a:solidFill>
          </a:ln>
        </p:spPr>
        <p:txBody>
          <a:bodyPr wrap="none" lIns="91440" tIns="45720" rIns="91440" bIns="45720">
            <a:spAutoFit/>
          </a:bodyPr>
          <a:lstStyle/>
          <a:p>
            <a:pPr algn="ctr"/>
            <a:r>
              <a:rPr lang="de-DE" sz="5400" b="1" dirty="0">
                <a:ln w="9525">
                  <a:solidFill>
                    <a:schemeClr val="bg1"/>
                  </a:solidFill>
                  <a:prstDash val="solid"/>
                </a:ln>
                <a:effectLst>
                  <a:outerShdw blurRad="12700" dist="38100" dir="2700000" algn="tl" rotWithShape="0">
                    <a:schemeClr val="bg1">
                      <a:lumMod val="50000"/>
                    </a:schemeClr>
                  </a:outerShdw>
                </a:effectLst>
              </a:rPr>
              <a:t>Aufgaben des Qm!</a:t>
            </a:r>
            <a:endParaRPr lang="de-DE" sz="5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Tree>
    <p:extLst>
      <p:ext uri="{BB962C8B-B14F-4D97-AF65-F5344CB8AC3E}">
        <p14:creationId xmlns:p14="http://schemas.microsoft.com/office/powerpoint/2010/main" val="402822632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008849A3-9173-F990-8457-DF8A5FCD8FA9}"/>
              </a:ext>
            </a:extLst>
          </p:cNvPr>
          <p:cNvSpPr txBox="1"/>
          <p:nvPr/>
        </p:nvSpPr>
        <p:spPr>
          <a:xfrm>
            <a:off x="662201" y="3083985"/>
            <a:ext cx="2988821" cy="1125949"/>
          </a:xfrm>
          <a:prstGeom prst="rect">
            <a:avLst/>
          </a:prstGeom>
          <a:noFill/>
        </p:spPr>
        <p:txBody>
          <a:bodyPr wrap="square" rtlCol="0">
            <a:spAutoFit/>
          </a:bodyPr>
          <a:lstStyle/>
          <a:p>
            <a:pPr defTabSz="685800" fontAlgn="auto">
              <a:spcBef>
                <a:spcPts val="0"/>
              </a:spcBef>
              <a:spcAft>
                <a:spcPts val="450"/>
              </a:spcAft>
              <a:defRPr/>
            </a:pPr>
            <a:r>
              <a:rPr lang="de-CH" sz="900" dirty="0">
                <a:solidFill>
                  <a:prstClr val="black"/>
                </a:solidFill>
                <a:latin typeface="Roboto"/>
              </a:rPr>
              <a:t>In den Einstellungen unter der Benutzerverwaltung können Sie nach dem hinzufügen aller Benutzer einstellen, dass Sie gerne pro Kantine einen Tagesabschluss erhalten möchten und welche Benutzer diesen per Mail erhalten sollen.</a:t>
            </a:r>
          </a:p>
          <a:p>
            <a:pPr defTabSz="685800" fontAlgn="auto">
              <a:spcBef>
                <a:spcPts val="0"/>
              </a:spcBef>
              <a:spcAft>
                <a:spcPts val="450"/>
              </a:spcAft>
              <a:defRPr/>
            </a:pPr>
            <a:r>
              <a:rPr lang="de-CH" sz="900" dirty="0">
                <a:solidFill>
                  <a:prstClr val="black"/>
                </a:solidFill>
                <a:latin typeface="Roboto"/>
              </a:rPr>
              <a:t>Dieser Abschluss ist beim jeweiligen Einnahmebeleg der Buchhaltung beizulegen.</a:t>
            </a:r>
          </a:p>
        </p:txBody>
      </p:sp>
      <p:pic>
        <p:nvPicPr>
          <p:cNvPr id="2" name="Grafik 1"/>
          <p:cNvPicPr>
            <a:picLocks noChangeAspect="1"/>
          </p:cNvPicPr>
          <p:nvPr/>
        </p:nvPicPr>
        <p:blipFill>
          <a:blip r:embed="rId3"/>
          <a:stretch>
            <a:fillRect/>
          </a:stretch>
        </p:blipFill>
        <p:spPr>
          <a:xfrm>
            <a:off x="3995936" y="2594379"/>
            <a:ext cx="4306813" cy="1966661"/>
          </a:xfrm>
          <a:prstGeom prst="rect">
            <a:avLst/>
          </a:prstGeom>
        </p:spPr>
      </p:pic>
      <p:sp>
        <p:nvSpPr>
          <p:cNvPr id="6" name="Title 9">
            <a:extLst>
              <a:ext uri="{FF2B5EF4-FFF2-40B4-BE49-F238E27FC236}">
                <a16:creationId xmlns:a16="http://schemas.microsoft.com/office/drawing/2014/main" id="{CA7FF8B8-029A-3C58-39AD-4DB663F44875}"/>
              </a:ext>
            </a:extLst>
          </p:cNvPr>
          <p:cNvSpPr txBox="1">
            <a:spLocks/>
          </p:cNvSpPr>
          <p:nvPr/>
        </p:nvSpPr>
        <p:spPr>
          <a:xfrm>
            <a:off x="761361" y="2594379"/>
            <a:ext cx="2041412" cy="488929"/>
          </a:xfrm>
          <a:prstGeom prst="rect">
            <a:avLst/>
          </a:prstGeom>
          <a:solidFill>
            <a:srgbClr val="000000"/>
          </a:solidFill>
        </p:spPr>
        <p:txBody>
          <a:bodyPr vert="horz" wrap="square" lIns="81000" tIns="13500" rIns="81000" bIns="13500" rtlCol="0" anchor="ctr" anchorCtr="0">
            <a:spAutoFit/>
          </a:bodyPr>
          <a:lstStyle>
            <a:lvl1pPr algn="l" defTabSz="914400" rtl="0" eaLnBrk="1" latinLnBrk="0" hangingPunct="1">
              <a:lnSpc>
                <a:spcPct val="100000"/>
              </a:lnSpc>
              <a:spcBef>
                <a:spcPct val="0"/>
              </a:spcBef>
              <a:buNone/>
              <a:defRPr sz="2800" b="1" kern="1200">
                <a:solidFill>
                  <a:schemeClr val="bg1"/>
                </a:solidFill>
                <a:latin typeface="+mj-lt"/>
                <a:ea typeface="+mj-ea"/>
                <a:cs typeface="+mj-cs"/>
              </a:defRPr>
            </a:lvl1pPr>
          </a:lstStyle>
          <a:p>
            <a:pPr defTabSz="685800" fontAlgn="auto">
              <a:spcAft>
                <a:spcPts val="0"/>
              </a:spcAft>
              <a:defRPr/>
            </a:pPr>
            <a:r>
              <a:rPr lang="en-GB" sz="1500" dirty="0">
                <a:solidFill>
                  <a:prstClr val="white"/>
                </a:solidFill>
                <a:latin typeface="Roboto"/>
              </a:rPr>
              <a:t>4. </a:t>
            </a:r>
            <a:r>
              <a:rPr lang="en-GB" sz="1500" dirty="0" err="1">
                <a:solidFill>
                  <a:prstClr val="white"/>
                </a:solidFill>
                <a:latin typeface="Roboto"/>
              </a:rPr>
              <a:t>Tagesabschluss</a:t>
            </a:r>
            <a:r>
              <a:rPr lang="en-GB" sz="1500" dirty="0">
                <a:solidFill>
                  <a:prstClr val="white"/>
                </a:solidFill>
                <a:latin typeface="Roboto"/>
              </a:rPr>
              <a:t> </a:t>
            </a:r>
            <a:r>
              <a:rPr lang="en-GB" sz="1500" dirty="0" err="1">
                <a:solidFill>
                  <a:prstClr val="white"/>
                </a:solidFill>
                <a:latin typeface="Roboto"/>
              </a:rPr>
              <a:t>zusenden</a:t>
            </a:r>
            <a:r>
              <a:rPr lang="en-GB" sz="1500" dirty="0">
                <a:solidFill>
                  <a:prstClr val="white"/>
                </a:solidFill>
                <a:latin typeface="Roboto"/>
              </a:rPr>
              <a:t> </a:t>
            </a:r>
            <a:r>
              <a:rPr lang="en-GB" sz="1500" dirty="0" err="1">
                <a:solidFill>
                  <a:prstClr val="white"/>
                </a:solidFill>
                <a:latin typeface="Roboto"/>
              </a:rPr>
              <a:t>lassen</a:t>
            </a:r>
            <a:endParaRPr lang="en-GB" sz="1500" dirty="0">
              <a:solidFill>
                <a:prstClr val="white"/>
              </a:solidFill>
              <a:latin typeface="Roboto"/>
            </a:endParaRPr>
          </a:p>
        </p:txBody>
      </p:sp>
      <p:sp>
        <p:nvSpPr>
          <p:cNvPr id="7" name="Abgerundetes Rechteck 145">
            <a:extLst>
              <a:ext uri="{FF2B5EF4-FFF2-40B4-BE49-F238E27FC236}">
                <a16:creationId xmlns:a16="http://schemas.microsoft.com/office/drawing/2014/main" id="{6B41BAB6-59C0-A843-ECE2-4B73D3347113}"/>
              </a:ext>
            </a:extLst>
          </p:cNvPr>
          <p:cNvSpPr/>
          <p:nvPr/>
        </p:nvSpPr>
        <p:spPr>
          <a:xfrm>
            <a:off x="6516216" y="2757198"/>
            <a:ext cx="864096" cy="383769"/>
          </a:xfrm>
          <a:prstGeom prst="roundRect">
            <a:avLst>
              <a:gd name="adj" fmla="val 0"/>
            </a:avLst>
          </a:prstGeom>
          <a:noFill/>
          <a:ln w="31750">
            <a:solidFill>
              <a:srgbClr val="00B0F0"/>
            </a:solidFill>
            <a:round/>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p>
            <a:pPr defTabSz="685800" fontAlgn="auto">
              <a:spcBef>
                <a:spcPts val="0"/>
              </a:spcBef>
              <a:spcAft>
                <a:spcPts val="0"/>
              </a:spcAft>
              <a:defRPr/>
            </a:pPr>
            <a:endParaRPr lang="de-CH" sz="1350">
              <a:solidFill>
                <a:prstClr val="white"/>
              </a:solidFill>
              <a:latin typeface="Roboto Light"/>
            </a:endParaRPr>
          </a:p>
        </p:txBody>
      </p:sp>
      <p:sp>
        <p:nvSpPr>
          <p:cNvPr id="8" name="Abgerundetes Rechteck 145">
            <a:extLst>
              <a:ext uri="{FF2B5EF4-FFF2-40B4-BE49-F238E27FC236}">
                <a16:creationId xmlns:a16="http://schemas.microsoft.com/office/drawing/2014/main" id="{6B41BAB6-59C0-A843-ECE2-4B73D3347113}"/>
              </a:ext>
            </a:extLst>
          </p:cNvPr>
          <p:cNvSpPr/>
          <p:nvPr/>
        </p:nvSpPr>
        <p:spPr>
          <a:xfrm>
            <a:off x="5910234" y="3646958"/>
            <a:ext cx="317950" cy="214089"/>
          </a:xfrm>
          <a:prstGeom prst="roundRect">
            <a:avLst>
              <a:gd name="adj" fmla="val 0"/>
            </a:avLst>
          </a:prstGeom>
          <a:noFill/>
          <a:ln w="31750">
            <a:solidFill>
              <a:srgbClr val="00B0F0"/>
            </a:solidFill>
            <a:round/>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p>
            <a:pPr defTabSz="685800" fontAlgn="auto">
              <a:spcBef>
                <a:spcPts val="0"/>
              </a:spcBef>
              <a:spcAft>
                <a:spcPts val="0"/>
              </a:spcAft>
              <a:defRPr/>
            </a:pPr>
            <a:endParaRPr lang="de-CH" sz="1350">
              <a:solidFill>
                <a:prstClr val="white"/>
              </a:solidFill>
              <a:latin typeface="Roboto Light"/>
            </a:endParaRPr>
          </a:p>
        </p:txBody>
      </p:sp>
      <p:sp>
        <p:nvSpPr>
          <p:cNvPr id="9" name="Rechteck 8"/>
          <p:cNvSpPr/>
          <p:nvPr/>
        </p:nvSpPr>
        <p:spPr>
          <a:xfrm>
            <a:off x="1467335" y="281424"/>
            <a:ext cx="6340198" cy="923330"/>
          </a:xfrm>
          <a:prstGeom prst="rect">
            <a:avLst/>
          </a:prstGeom>
          <a:noFill/>
          <a:ln>
            <a:solidFill>
              <a:schemeClr val="tx1"/>
            </a:solidFill>
          </a:ln>
        </p:spPr>
        <p:txBody>
          <a:bodyPr wrap="none" lIns="91440" tIns="45720" rIns="91440" bIns="45720">
            <a:spAutoFit/>
          </a:bodyPr>
          <a:lstStyle/>
          <a:p>
            <a:pPr algn="ctr"/>
            <a:r>
              <a:rPr lang="de-DE" sz="5400" b="1" dirty="0">
                <a:ln w="9525">
                  <a:solidFill>
                    <a:schemeClr val="bg1"/>
                  </a:solidFill>
                  <a:prstDash val="solid"/>
                </a:ln>
                <a:effectLst>
                  <a:outerShdw blurRad="12700" dist="38100" dir="2700000" algn="tl" rotWithShape="0">
                    <a:schemeClr val="bg1">
                      <a:lumMod val="50000"/>
                    </a:schemeClr>
                  </a:outerShdw>
                </a:effectLst>
              </a:rPr>
              <a:t>Aufgaben des Qm!</a:t>
            </a:r>
            <a:endParaRPr lang="de-DE" sz="5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Tree>
    <p:extLst>
      <p:ext uri="{BB962C8B-B14F-4D97-AF65-F5344CB8AC3E}">
        <p14:creationId xmlns:p14="http://schemas.microsoft.com/office/powerpoint/2010/main" val="4365663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p:txBody>
          <a:bodyPr/>
          <a:lstStyle/>
          <a:p>
            <a:r>
              <a:rPr lang="de-CH" altLang="de-DE" dirty="0"/>
              <a:t>VR1306</a:t>
            </a:r>
          </a:p>
          <a:p>
            <a:pPr marL="342900" indent="-342900">
              <a:buFont typeface="Arial" panose="020B0604020202020204" pitchFamily="34" charset="0"/>
              <a:buChar char="•"/>
            </a:pPr>
            <a:r>
              <a:rPr lang="de-CH" altLang="de-DE" dirty="0"/>
              <a:t>Kasse muss bei einem Kantinenbetrieb geführt werden;</a:t>
            </a:r>
          </a:p>
          <a:p>
            <a:pPr marL="342900" indent="-342900">
              <a:buFont typeface="Arial" panose="020B0604020202020204" pitchFamily="34" charset="0"/>
              <a:buChar char="•"/>
            </a:pPr>
            <a:r>
              <a:rPr lang="de-CH" altLang="de-DE" dirty="0"/>
              <a:t>Gewinne dürfen für Ausgaben, welche den Korpsgeist fördern, verwendet werden (z B : Kp Abend);</a:t>
            </a:r>
          </a:p>
          <a:p>
            <a:pPr marL="342900" indent="-342900">
              <a:buFont typeface="Arial" panose="020B0604020202020204" pitchFamily="34" charset="0"/>
              <a:buChar char="•"/>
            </a:pPr>
            <a:r>
              <a:rPr lang="de-DE" dirty="0"/>
              <a:t>Verkaufspreis darf den Einkaufswert nicht unterschreiten</a:t>
            </a:r>
            <a:r>
              <a:rPr lang="de-CH" altLang="de-DE" dirty="0"/>
              <a:t>;</a:t>
            </a:r>
          </a:p>
          <a:p>
            <a:pPr marL="342900" indent="-342900">
              <a:buFont typeface="Arial" panose="020B0604020202020204" pitchFamily="34" charset="0"/>
              <a:buChar char="•"/>
            </a:pPr>
            <a:r>
              <a:rPr lang="de-DE" dirty="0"/>
              <a:t>Die Gewinnmarge beträgt maximal 30%;</a:t>
            </a:r>
          </a:p>
          <a:p>
            <a:pPr marL="342900" indent="-342900">
              <a:buFont typeface="Arial" panose="020B0604020202020204" pitchFamily="34" charset="0"/>
              <a:buChar char="•"/>
            </a:pPr>
            <a:r>
              <a:rPr lang="de-DE" dirty="0"/>
              <a:t>Das günstigste Getränk im Angebot muss bei gleicher Menge nicht alkoholisch sein</a:t>
            </a:r>
            <a:r>
              <a:rPr lang="de-CH" dirty="0"/>
              <a:t>. Alkoholische Getränke dürfen im Sinne der Prävention teurer abgegeben werden;</a:t>
            </a:r>
            <a:endParaRPr lang="de-CH" altLang="de-DE" dirty="0"/>
          </a:p>
          <a:p>
            <a:pPr marL="342900" indent="-342900">
              <a:buFont typeface="Arial" panose="020B0604020202020204" pitchFamily="34" charset="0"/>
              <a:buChar char="•"/>
            </a:pPr>
            <a:r>
              <a:rPr lang="de-DE" dirty="0"/>
              <a:t>Am Ende der Dienstleistung ist die Kantinenkasse aufzulösen. Der Überschuss ist in die Dienstkasse zugunsten des Verpflegungskredites (GVF 304) zu vereinnahmen</a:t>
            </a:r>
            <a:r>
              <a:rPr lang="de-CH" altLang="de-DE" dirty="0"/>
              <a:t>.</a:t>
            </a:r>
          </a:p>
          <a:p>
            <a:endParaRPr lang="de-DE" dirty="0"/>
          </a:p>
        </p:txBody>
      </p:sp>
      <p:sp>
        <p:nvSpPr>
          <p:cNvPr id="3" name="Titre 2"/>
          <p:cNvSpPr>
            <a:spLocks noGrp="1"/>
          </p:cNvSpPr>
          <p:nvPr>
            <p:ph type="title"/>
          </p:nvPr>
        </p:nvSpPr>
        <p:spPr/>
        <p:txBody>
          <a:bodyPr/>
          <a:lstStyle/>
          <a:p>
            <a:r>
              <a:rPr lang="de-CH" dirty="0"/>
              <a:t>Besonderheiten der Kantinenkasse</a:t>
            </a:r>
          </a:p>
        </p:txBody>
      </p:sp>
    </p:spTree>
    <p:custDataLst>
      <p:tags r:id="rId1"/>
    </p:custDataLst>
    <p:extLst>
      <p:ext uri="{BB962C8B-B14F-4D97-AF65-F5344CB8AC3E}">
        <p14:creationId xmlns:p14="http://schemas.microsoft.com/office/powerpoint/2010/main" val="70539483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008849A3-9173-F990-8457-DF8A5FCD8FA9}"/>
              </a:ext>
            </a:extLst>
          </p:cNvPr>
          <p:cNvSpPr txBox="1"/>
          <p:nvPr/>
        </p:nvSpPr>
        <p:spPr>
          <a:xfrm>
            <a:off x="662201" y="3083985"/>
            <a:ext cx="2988821" cy="848950"/>
          </a:xfrm>
          <a:prstGeom prst="rect">
            <a:avLst/>
          </a:prstGeom>
          <a:noFill/>
        </p:spPr>
        <p:txBody>
          <a:bodyPr wrap="square" rtlCol="0">
            <a:spAutoFit/>
          </a:bodyPr>
          <a:lstStyle/>
          <a:p>
            <a:pPr defTabSz="685800" fontAlgn="auto">
              <a:spcBef>
                <a:spcPts val="0"/>
              </a:spcBef>
              <a:spcAft>
                <a:spcPts val="450"/>
              </a:spcAft>
              <a:defRPr/>
            </a:pPr>
            <a:r>
              <a:rPr lang="de-CH" sz="900" dirty="0">
                <a:solidFill>
                  <a:prstClr val="black"/>
                </a:solidFill>
                <a:latin typeface="Roboto"/>
              </a:rPr>
              <a:t>Logins, die mehr als 6 Monate keine Einnahmen verzeichnen, gelten als "inaktiv" und werden ohne Benachrichtigung durch </a:t>
            </a:r>
            <a:r>
              <a:rPr lang="de-CH" sz="900" dirty="0" err="1">
                <a:solidFill>
                  <a:prstClr val="black"/>
                </a:solidFill>
                <a:latin typeface="Roboto"/>
              </a:rPr>
              <a:t>Twint</a:t>
            </a:r>
            <a:r>
              <a:rPr lang="de-CH" sz="900" dirty="0">
                <a:solidFill>
                  <a:prstClr val="black"/>
                </a:solidFill>
                <a:latin typeface="Roboto"/>
              </a:rPr>
              <a:t> gelöscht. </a:t>
            </a:r>
          </a:p>
          <a:p>
            <a:pPr defTabSz="685800" fontAlgn="auto">
              <a:spcBef>
                <a:spcPts val="0"/>
              </a:spcBef>
              <a:spcAft>
                <a:spcPts val="450"/>
              </a:spcAft>
              <a:defRPr/>
            </a:pPr>
            <a:r>
              <a:rPr lang="de-CH" sz="900" dirty="0">
                <a:solidFill>
                  <a:prstClr val="black"/>
                </a:solidFill>
                <a:latin typeface="Roboto"/>
              </a:rPr>
              <a:t>Es handelt sich hier um eine Sicherheitsmassnahme um Überweisungen auf veraltete Kontos zu verhindern.</a:t>
            </a:r>
          </a:p>
        </p:txBody>
      </p:sp>
      <p:sp>
        <p:nvSpPr>
          <p:cNvPr id="6" name="Title 9">
            <a:extLst>
              <a:ext uri="{FF2B5EF4-FFF2-40B4-BE49-F238E27FC236}">
                <a16:creationId xmlns:a16="http://schemas.microsoft.com/office/drawing/2014/main" id="{CA7FF8B8-029A-3C58-39AD-4DB663F44875}"/>
              </a:ext>
            </a:extLst>
          </p:cNvPr>
          <p:cNvSpPr txBox="1">
            <a:spLocks/>
          </p:cNvSpPr>
          <p:nvPr/>
        </p:nvSpPr>
        <p:spPr>
          <a:xfrm>
            <a:off x="761361" y="2709795"/>
            <a:ext cx="2041412" cy="258096"/>
          </a:xfrm>
          <a:prstGeom prst="rect">
            <a:avLst/>
          </a:prstGeom>
          <a:solidFill>
            <a:srgbClr val="000000"/>
          </a:solidFill>
        </p:spPr>
        <p:txBody>
          <a:bodyPr vert="horz" wrap="square" lIns="81000" tIns="13500" rIns="81000" bIns="13500" rtlCol="0" anchor="ctr" anchorCtr="0">
            <a:spAutoFit/>
          </a:bodyPr>
          <a:lstStyle>
            <a:lvl1pPr algn="l" defTabSz="914400" rtl="0" eaLnBrk="1" latinLnBrk="0" hangingPunct="1">
              <a:lnSpc>
                <a:spcPct val="100000"/>
              </a:lnSpc>
              <a:spcBef>
                <a:spcPct val="0"/>
              </a:spcBef>
              <a:buNone/>
              <a:defRPr sz="2800" b="1" kern="1200">
                <a:solidFill>
                  <a:schemeClr val="bg1"/>
                </a:solidFill>
                <a:latin typeface="+mj-lt"/>
                <a:ea typeface="+mj-ea"/>
                <a:cs typeface="+mj-cs"/>
              </a:defRPr>
            </a:lvl1pPr>
          </a:lstStyle>
          <a:p>
            <a:pPr defTabSz="685800" fontAlgn="auto">
              <a:spcAft>
                <a:spcPts val="0"/>
              </a:spcAft>
              <a:defRPr/>
            </a:pPr>
            <a:r>
              <a:rPr lang="en-GB" sz="1500" dirty="0">
                <a:solidFill>
                  <a:prstClr val="white"/>
                </a:solidFill>
                <a:latin typeface="Roboto"/>
              </a:rPr>
              <a:t>5. </a:t>
            </a:r>
            <a:r>
              <a:rPr lang="en-GB" sz="1500" dirty="0" err="1">
                <a:solidFill>
                  <a:prstClr val="white"/>
                </a:solidFill>
                <a:latin typeface="Roboto"/>
              </a:rPr>
              <a:t>Konten</a:t>
            </a:r>
            <a:endParaRPr lang="en-GB" sz="1500" dirty="0">
              <a:solidFill>
                <a:prstClr val="white"/>
              </a:solidFill>
              <a:latin typeface="Roboto"/>
            </a:endParaRPr>
          </a:p>
        </p:txBody>
      </p:sp>
      <p:sp>
        <p:nvSpPr>
          <p:cNvPr id="9" name="Rechteck 8"/>
          <p:cNvSpPr/>
          <p:nvPr/>
        </p:nvSpPr>
        <p:spPr>
          <a:xfrm>
            <a:off x="1467335" y="281424"/>
            <a:ext cx="6340198" cy="923330"/>
          </a:xfrm>
          <a:prstGeom prst="rect">
            <a:avLst/>
          </a:prstGeom>
          <a:noFill/>
          <a:ln>
            <a:solidFill>
              <a:schemeClr val="tx1"/>
            </a:solidFill>
          </a:ln>
        </p:spPr>
        <p:txBody>
          <a:bodyPr wrap="none" lIns="91440" tIns="45720" rIns="91440" bIns="45720">
            <a:spAutoFit/>
          </a:bodyPr>
          <a:lstStyle/>
          <a:p>
            <a:pPr algn="ctr"/>
            <a:r>
              <a:rPr lang="de-DE" sz="5400" b="1" dirty="0">
                <a:ln w="9525">
                  <a:solidFill>
                    <a:schemeClr val="bg1"/>
                  </a:solidFill>
                  <a:prstDash val="solid"/>
                </a:ln>
                <a:effectLst>
                  <a:outerShdw blurRad="12700" dist="38100" dir="2700000" algn="tl" rotWithShape="0">
                    <a:schemeClr val="bg1">
                      <a:lumMod val="50000"/>
                    </a:schemeClr>
                  </a:outerShdw>
                </a:effectLst>
              </a:rPr>
              <a:t>Aufgaben des Qm!</a:t>
            </a:r>
            <a:endParaRPr lang="de-DE" sz="5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pic>
        <p:nvPicPr>
          <p:cNvPr id="4" name="Grafik 3">
            <a:extLst>
              <a:ext uri="{FF2B5EF4-FFF2-40B4-BE49-F238E27FC236}">
                <a16:creationId xmlns:a16="http://schemas.microsoft.com/office/drawing/2014/main" id="{CF730668-4A4B-433A-9558-1A7DD1C259A8}"/>
              </a:ext>
            </a:extLst>
          </p:cNvPr>
          <p:cNvPicPr>
            <a:picLocks noChangeAspect="1"/>
          </p:cNvPicPr>
          <p:nvPr/>
        </p:nvPicPr>
        <p:blipFill rotWithShape="1">
          <a:blip r:embed="rId3"/>
          <a:srcRect l="3721" t="3091" r="2237"/>
          <a:stretch/>
        </p:blipFill>
        <p:spPr>
          <a:xfrm>
            <a:off x="4211959" y="2420888"/>
            <a:ext cx="4170679" cy="225710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7807969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CH" dirty="0"/>
              <a:t>Führung der Kantinenkasse im Buchungsjournal mittels GVF</a:t>
            </a:r>
          </a:p>
        </p:txBody>
      </p:sp>
      <p:pic>
        <p:nvPicPr>
          <p:cNvPr id="7" name="Grafik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96000" y="1412776"/>
            <a:ext cx="5245014" cy="4176464"/>
          </a:xfrm>
          <a:prstGeom prst="rect">
            <a:avLst/>
          </a:prstGeom>
          <a:ln>
            <a:solidFill>
              <a:schemeClr val="tx1"/>
            </a:solidFill>
          </a:ln>
        </p:spPr>
      </p:pic>
      <p:pic>
        <p:nvPicPr>
          <p:cNvPr id="9" name="Grafik 8"/>
          <p:cNvPicPr>
            <a:picLocks noChangeAspect="1"/>
          </p:cNvPicPr>
          <p:nvPr/>
        </p:nvPicPr>
        <p:blipFill>
          <a:blip r:embed="rId5"/>
          <a:stretch>
            <a:fillRect/>
          </a:stretch>
        </p:blipFill>
        <p:spPr>
          <a:xfrm>
            <a:off x="2483768" y="2098022"/>
            <a:ext cx="6344390" cy="3751898"/>
          </a:xfrm>
          <a:prstGeom prst="rect">
            <a:avLst/>
          </a:prstGeom>
        </p:spPr>
      </p:pic>
    </p:spTree>
    <p:custDataLst>
      <p:tags r:id="rId1"/>
    </p:custDataLst>
    <p:extLst>
      <p:ext uri="{BB962C8B-B14F-4D97-AF65-F5344CB8AC3E}">
        <p14:creationId xmlns:p14="http://schemas.microsoft.com/office/powerpoint/2010/main" val="9061495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2"/>
          <p:cNvSpPr>
            <a:spLocks noGrp="1"/>
          </p:cNvSpPr>
          <p:nvPr>
            <p:ph type="title"/>
          </p:nvPr>
        </p:nvSpPr>
        <p:spPr/>
        <p:txBody>
          <a:bodyPr/>
          <a:lstStyle/>
          <a:p>
            <a:r>
              <a:rPr lang="de-CH" dirty="0"/>
              <a:t>Übersicht der GVF</a:t>
            </a:r>
          </a:p>
        </p:txBody>
      </p:sp>
      <p:pic>
        <p:nvPicPr>
          <p:cNvPr id="3" name="Grafik 2"/>
          <p:cNvPicPr>
            <a:picLocks noChangeAspect="1"/>
          </p:cNvPicPr>
          <p:nvPr/>
        </p:nvPicPr>
        <p:blipFill>
          <a:blip r:embed="rId3"/>
          <a:stretch>
            <a:fillRect/>
          </a:stretch>
        </p:blipFill>
        <p:spPr>
          <a:xfrm>
            <a:off x="992351" y="1844824"/>
            <a:ext cx="7791649" cy="2416472"/>
          </a:xfrm>
          <a:prstGeom prst="rect">
            <a:avLst/>
          </a:prstGeom>
          <a:ln>
            <a:solidFill>
              <a:schemeClr val="bg1">
                <a:lumMod val="50000"/>
              </a:schemeClr>
            </a:solidFill>
          </a:ln>
        </p:spPr>
      </p:pic>
    </p:spTree>
    <p:custDataLst>
      <p:tags r:id="rId1"/>
    </p:custDataLst>
    <p:extLst>
      <p:ext uri="{BB962C8B-B14F-4D97-AF65-F5344CB8AC3E}">
        <p14:creationId xmlns:p14="http://schemas.microsoft.com/office/powerpoint/2010/main" val="26384874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2"/>
          <p:cNvSpPr>
            <a:spLocks noGrp="1"/>
          </p:cNvSpPr>
          <p:nvPr>
            <p:ph type="title"/>
          </p:nvPr>
        </p:nvSpPr>
        <p:spPr/>
        <p:txBody>
          <a:bodyPr/>
          <a:lstStyle/>
          <a:p>
            <a:r>
              <a:rPr lang="de-CH" dirty="0"/>
              <a:t>Abheben eines Kassenstock</a:t>
            </a:r>
          </a:p>
        </p:txBody>
      </p:sp>
      <p:sp>
        <p:nvSpPr>
          <p:cNvPr id="3" name="Espace réservé du contenu 1"/>
          <p:cNvSpPr>
            <a:spLocks noGrp="1"/>
          </p:cNvSpPr>
          <p:nvPr>
            <p:ph idx="1"/>
          </p:nvPr>
        </p:nvSpPr>
        <p:spPr>
          <a:xfrm>
            <a:off x="1296000" y="1222375"/>
            <a:ext cx="7488000" cy="4896000"/>
          </a:xfrm>
        </p:spPr>
        <p:txBody>
          <a:bodyPr/>
          <a:lstStyle/>
          <a:p>
            <a:pPr marL="342900" indent="-342900">
              <a:buFont typeface="Arial" panose="020B0604020202020204" pitchFamily="34" charset="0"/>
              <a:buChar char="•"/>
            </a:pPr>
            <a:r>
              <a:rPr lang="de-CH" altLang="de-DE" dirty="0"/>
              <a:t>Ein Kassenstock für die Kantinenkasse kann vom militärischen Postkonto abgehoben werden.</a:t>
            </a:r>
          </a:p>
          <a:p>
            <a:pPr marL="342900" indent="-342900">
              <a:buFont typeface="Arial" panose="020B0604020202020204" pitchFamily="34" charset="0"/>
              <a:buChar char="•"/>
            </a:pPr>
            <a:r>
              <a:rPr lang="de-CH" altLang="de-DE" dirty="0"/>
              <a:t>Verbuchung über den GVF 300.</a:t>
            </a:r>
          </a:p>
          <a:p>
            <a:endParaRPr lang="de-DE" dirty="0"/>
          </a:p>
        </p:txBody>
      </p:sp>
      <p:pic>
        <p:nvPicPr>
          <p:cNvPr id="2" name="Grafik 1"/>
          <p:cNvPicPr>
            <a:picLocks noChangeAspect="1"/>
          </p:cNvPicPr>
          <p:nvPr/>
        </p:nvPicPr>
        <p:blipFill>
          <a:blip r:embed="rId3"/>
          <a:stretch>
            <a:fillRect/>
          </a:stretch>
        </p:blipFill>
        <p:spPr>
          <a:xfrm>
            <a:off x="1547664" y="3212976"/>
            <a:ext cx="6057900" cy="1724025"/>
          </a:xfrm>
          <a:prstGeom prst="rect">
            <a:avLst/>
          </a:prstGeom>
          <a:ln>
            <a:solidFill>
              <a:schemeClr val="bg1">
                <a:lumMod val="50000"/>
              </a:schemeClr>
            </a:solidFill>
          </a:ln>
        </p:spPr>
      </p:pic>
    </p:spTree>
    <p:custDataLst>
      <p:tags r:id="rId1"/>
    </p:custDataLst>
    <p:extLst>
      <p:ext uri="{BB962C8B-B14F-4D97-AF65-F5344CB8AC3E}">
        <p14:creationId xmlns:p14="http://schemas.microsoft.com/office/powerpoint/2010/main" val="35278602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2"/>
          <p:cNvSpPr>
            <a:spLocks noGrp="1"/>
          </p:cNvSpPr>
          <p:nvPr>
            <p:ph type="title"/>
          </p:nvPr>
        </p:nvSpPr>
        <p:spPr/>
        <p:txBody>
          <a:bodyPr/>
          <a:lstStyle/>
          <a:p>
            <a:r>
              <a:rPr lang="de-CH" dirty="0"/>
              <a:t>Einkäufe / Ausgaben</a:t>
            </a:r>
          </a:p>
        </p:txBody>
      </p:sp>
      <p:sp>
        <p:nvSpPr>
          <p:cNvPr id="3" name="Espace réservé du contenu 1"/>
          <p:cNvSpPr>
            <a:spLocks noGrp="1"/>
          </p:cNvSpPr>
          <p:nvPr>
            <p:ph idx="1"/>
          </p:nvPr>
        </p:nvSpPr>
        <p:spPr>
          <a:xfrm>
            <a:off x="1296000" y="1222375"/>
            <a:ext cx="7488000" cy="4896000"/>
          </a:xfrm>
        </p:spPr>
        <p:txBody>
          <a:bodyPr/>
          <a:lstStyle/>
          <a:p>
            <a:pPr marL="342900" indent="-342900">
              <a:buFont typeface="Arial" panose="020B0604020202020204" pitchFamily="34" charset="0"/>
              <a:buChar char="•"/>
            </a:pPr>
            <a:r>
              <a:rPr lang="de-CH" dirty="0"/>
              <a:t>Einkäufe und Ausgaben für die Kantinenkasse sind über den GVF 302 zu verbuchen. </a:t>
            </a:r>
          </a:p>
          <a:p>
            <a:pPr marL="342900" indent="-342900">
              <a:buFont typeface="Arial" panose="020B0604020202020204" pitchFamily="34" charset="0"/>
              <a:buChar char="•"/>
            </a:pPr>
            <a:r>
              <a:rPr lang="de-CH" dirty="0"/>
              <a:t>Als Gegenkonto kann Kasse oder Postkonto ausgewählt werden.</a:t>
            </a:r>
          </a:p>
          <a:p>
            <a:pPr marL="342900" indent="-342900">
              <a:buFont typeface="Arial" panose="020B0604020202020204" pitchFamily="34" charset="0"/>
              <a:buChar char="•"/>
            </a:pPr>
            <a:r>
              <a:rPr lang="de-CH" dirty="0"/>
              <a:t>Die Bezahlung kann wie bei allen Belegen sofort oder per ZAG erfolgen.</a:t>
            </a:r>
            <a:endParaRPr lang="de-DE" dirty="0"/>
          </a:p>
        </p:txBody>
      </p:sp>
      <p:pic>
        <p:nvPicPr>
          <p:cNvPr id="5"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40152" y="3501007"/>
            <a:ext cx="1780944" cy="2290585"/>
          </a:xfrm>
          <a:prstGeom prst="rect">
            <a:avLst/>
          </a:prstGeom>
          <a:noFill/>
          <a:ln w="12700">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2" name="Grafik 1"/>
          <p:cNvPicPr>
            <a:picLocks noChangeAspect="1"/>
          </p:cNvPicPr>
          <p:nvPr/>
        </p:nvPicPr>
        <p:blipFill>
          <a:blip r:embed="rId4"/>
          <a:stretch>
            <a:fillRect/>
          </a:stretch>
        </p:blipFill>
        <p:spPr>
          <a:xfrm>
            <a:off x="1292591" y="4011193"/>
            <a:ext cx="3860701" cy="1270214"/>
          </a:xfrm>
          <a:prstGeom prst="rect">
            <a:avLst/>
          </a:prstGeom>
          <a:ln>
            <a:solidFill>
              <a:schemeClr val="bg1">
                <a:lumMod val="50000"/>
              </a:schemeClr>
            </a:solidFill>
          </a:ln>
        </p:spPr>
      </p:pic>
    </p:spTree>
    <p:custDataLst>
      <p:tags r:id="rId1"/>
    </p:custDataLst>
    <p:extLst>
      <p:ext uri="{BB962C8B-B14F-4D97-AF65-F5344CB8AC3E}">
        <p14:creationId xmlns:p14="http://schemas.microsoft.com/office/powerpoint/2010/main" val="3391677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2"/>
          <p:cNvSpPr>
            <a:spLocks noGrp="1"/>
          </p:cNvSpPr>
          <p:nvPr>
            <p:ph type="title"/>
          </p:nvPr>
        </p:nvSpPr>
        <p:spPr/>
        <p:txBody>
          <a:bodyPr/>
          <a:lstStyle/>
          <a:p>
            <a:r>
              <a:rPr lang="de-CH" dirty="0"/>
              <a:t>Einnahmen</a:t>
            </a:r>
          </a:p>
        </p:txBody>
      </p:sp>
      <p:sp>
        <p:nvSpPr>
          <p:cNvPr id="3" name="Espace réservé du contenu 1"/>
          <p:cNvSpPr>
            <a:spLocks noGrp="1"/>
          </p:cNvSpPr>
          <p:nvPr>
            <p:ph idx="1"/>
          </p:nvPr>
        </p:nvSpPr>
        <p:spPr>
          <a:xfrm>
            <a:off x="1296000" y="1222375"/>
            <a:ext cx="7488000" cy="4896000"/>
          </a:xfrm>
        </p:spPr>
        <p:txBody>
          <a:bodyPr/>
          <a:lstStyle/>
          <a:p>
            <a:pPr marL="342900" indent="-342900">
              <a:buFont typeface="Arial" panose="020B0604020202020204" pitchFamily="34" charset="0"/>
              <a:buChar char="•"/>
            </a:pPr>
            <a:r>
              <a:rPr lang="de-CH" dirty="0"/>
              <a:t>Einnahmen für die Kantinenkasse sind über den GVF 303 zu verbuchen. </a:t>
            </a:r>
          </a:p>
          <a:p>
            <a:pPr marL="342900" indent="-342900">
              <a:buFont typeface="Arial" panose="020B0604020202020204" pitchFamily="34" charset="0"/>
              <a:buChar char="•"/>
            </a:pPr>
            <a:r>
              <a:rPr lang="de-CH" dirty="0"/>
              <a:t>Als Gegenkonto kann Kasse oder Postkonto ausgewählt werden.</a:t>
            </a:r>
          </a:p>
          <a:p>
            <a:pPr marL="342900" indent="-342900">
              <a:buFont typeface="Arial" panose="020B0604020202020204" pitchFamily="34" charset="0"/>
              <a:buChar char="•"/>
            </a:pPr>
            <a:r>
              <a:rPr lang="de-CH" dirty="0"/>
              <a:t>Postkonto ist für die Zahlungen </a:t>
            </a:r>
            <a:r>
              <a:rPr lang="de-CH" dirty="0" err="1"/>
              <a:t>Twint</a:t>
            </a:r>
            <a:r>
              <a:rPr lang="de-CH" dirty="0"/>
              <a:t> zu wählen.</a:t>
            </a:r>
          </a:p>
          <a:p>
            <a:pPr marL="342900" indent="-342900">
              <a:buFont typeface="Arial" panose="020B0604020202020204" pitchFamily="34" charset="0"/>
              <a:buChar char="•"/>
            </a:pPr>
            <a:r>
              <a:rPr lang="de-CH" dirty="0"/>
              <a:t>Kasseneinnahmen sind täglich einzubuchen.</a:t>
            </a:r>
          </a:p>
          <a:p>
            <a:pPr marL="342900" indent="-342900">
              <a:buFont typeface="Arial" panose="020B0604020202020204" pitchFamily="34" charset="0"/>
              <a:buChar char="•"/>
            </a:pPr>
            <a:r>
              <a:rPr lang="de-CH" dirty="0"/>
              <a:t>Die Einnahmen Postkonto sind jeweils nach der Überweisung durch </a:t>
            </a:r>
            <a:r>
              <a:rPr lang="de-CH" dirty="0" err="1"/>
              <a:t>Twint</a:t>
            </a:r>
            <a:r>
              <a:rPr lang="de-CH" dirty="0"/>
              <a:t> in der Buchhaltung zu verbuchen.</a:t>
            </a:r>
          </a:p>
        </p:txBody>
      </p:sp>
      <p:pic>
        <p:nvPicPr>
          <p:cNvPr id="2" name="Grafik 1"/>
          <p:cNvPicPr>
            <a:picLocks noChangeAspect="1"/>
          </p:cNvPicPr>
          <p:nvPr/>
        </p:nvPicPr>
        <p:blipFill>
          <a:blip r:embed="rId3"/>
          <a:stretch>
            <a:fillRect/>
          </a:stretch>
        </p:blipFill>
        <p:spPr>
          <a:xfrm>
            <a:off x="2600831" y="4293096"/>
            <a:ext cx="4878338" cy="1618219"/>
          </a:xfrm>
          <a:prstGeom prst="rect">
            <a:avLst/>
          </a:prstGeom>
          <a:ln>
            <a:solidFill>
              <a:schemeClr val="bg1">
                <a:lumMod val="50000"/>
              </a:schemeClr>
            </a:solidFill>
          </a:ln>
        </p:spPr>
      </p:pic>
    </p:spTree>
    <p:custDataLst>
      <p:tags r:id="rId1"/>
    </p:custDataLst>
    <p:extLst>
      <p:ext uri="{BB962C8B-B14F-4D97-AF65-F5344CB8AC3E}">
        <p14:creationId xmlns:p14="http://schemas.microsoft.com/office/powerpoint/2010/main" val="4491377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2"/>
          <p:cNvSpPr>
            <a:spLocks noGrp="1"/>
          </p:cNvSpPr>
          <p:nvPr>
            <p:ph type="title"/>
          </p:nvPr>
        </p:nvSpPr>
        <p:spPr/>
        <p:txBody>
          <a:bodyPr/>
          <a:lstStyle/>
          <a:p>
            <a:r>
              <a:rPr lang="de-CH" dirty="0"/>
              <a:t>Einnahmebeleg</a:t>
            </a:r>
          </a:p>
        </p:txBody>
      </p:sp>
      <p:sp>
        <p:nvSpPr>
          <p:cNvPr id="3" name="Espace réservé du contenu 1"/>
          <p:cNvSpPr>
            <a:spLocks noGrp="1"/>
          </p:cNvSpPr>
          <p:nvPr>
            <p:ph idx="1"/>
          </p:nvPr>
        </p:nvSpPr>
        <p:spPr>
          <a:xfrm>
            <a:off x="1296000" y="1222375"/>
            <a:ext cx="7488000" cy="4896000"/>
          </a:xfrm>
        </p:spPr>
        <p:txBody>
          <a:bodyPr/>
          <a:lstStyle/>
          <a:p>
            <a:pPr marL="342900" indent="-342900">
              <a:buFont typeface="Arial" panose="020B0604020202020204" pitchFamily="34" charset="0"/>
              <a:buChar char="•"/>
            </a:pPr>
            <a:r>
              <a:rPr lang="de-CH" dirty="0"/>
              <a:t>Als Beilage für Einnahmen durch Verkäufe ist das Form Tägliche Kantinenabrechnung auf der Homepage des </a:t>
            </a:r>
            <a:r>
              <a:rPr lang="de-CH" dirty="0" err="1"/>
              <a:t>Trp</a:t>
            </a:r>
            <a:r>
              <a:rPr lang="de-CH" dirty="0"/>
              <a:t> </a:t>
            </a:r>
            <a:r>
              <a:rPr lang="de-CH" dirty="0" err="1"/>
              <a:t>Rw</a:t>
            </a:r>
            <a:r>
              <a:rPr lang="de-CH" dirty="0"/>
              <a:t> zu verwenden. </a:t>
            </a:r>
            <a:r>
              <a:rPr lang="de-CH" dirty="0">
                <a:sym typeface="Wingdings" panose="05000000000000000000" pitchFamily="2" charset="2"/>
              </a:rPr>
              <a:t> </a:t>
            </a:r>
          </a:p>
          <a:p>
            <a:pPr marL="342900" indent="-342900">
              <a:buFont typeface="Arial" panose="020B0604020202020204" pitchFamily="34" charset="0"/>
              <a:buChar char="•"/>
            </a:pPr>
            <a:endParaRPr lang="de-CH" dirty="0"/>
          </a:p>
          <a:p>
            <a:pPr marL="342900" indent="-342900">
              <a:buFont typeface="Arial" panose="020B0604020202020204" pitchFamily="34" charset="0"/>
              <a:buChar char="•"/>
            </a:pPr>
            <a:r>
              <a:rPr lang="de-CH" dirty="0"/>
              <a:t>Das Form kann auf seine Waren angepasst werden.</a:t>
            </a:r>
          </a:p>
          <a:p>
            <a:pPr marL="342900" indent="-342900">
              <a:buFont typeface="Arial" panose="020B0604020202020204" pitchFamily="34" charset="0"/>
              <a:buChar char="•"/>
            </a:pPr>
            <a:r>
              <a:rPr lang="de-CH" dirty="0"/>
              <a:t>Pro Verkaufstag ist ein Form CASH zu führen.</a:t>
            </a:r>
          </a:p>
          <a:p>
            <a:pPr marL="342900" indent="-342900">
              <a:buFont typeface="Arial" panose="020B0604020202020204" pitchFamily="34" charset="0"/>
              <a:buChar char="•"/>
            </a:pPr>
            <a:r>
              <a:rPr lang="de-CH" dirty="0"/>
              <a:t>Pro Auszahlungsperiode Postkonto ist ein Form TWINT zu führen. Der Tagesabschluss </a:t>
            </a:r>
            <a:r>
              <a:rPr lang="de-CH" dirty="0" err="1"/>
              <a:t>Twint</a:t>
            </a:r>
            <a:r>
              <a:rPr lang="de-CH" dirty="0"/>
              <a:t> ist dem Einnahmebeleg ebenfalls beizulegen.</a:t>
            </a:r>
          </a:p>
        </p:txBody>
      </p:sp>
      <p:pic>
        <p:nvPicPr>
          <p:cNvPr id="2" name="Grafik 1"/>
          <p:cNvPicPr>
            <a:picLocks noChangeAspect="1"/>
          </p:cNvPicPr>
          <p:nvPr/>
        </p:nvPicPr>
        <p:blipFill>
          <a:blip r:embed="rId4"/>
          <a:stretch>
            <a:fillRect/>
          </a:stretch>
        </p:blipFill>
        <p:spPr>
          <a:xfrm>
            <a:off x="6084168" y="4100884"/>
            <a:ext cx="1425669" cy="2004559"/>
          </a:xfrm>
          <a:prstGeom prst="rect">
            <a:avLst/>
          </a:prstGeom>
        </p:spPr>
      </p:pic>
      <p:graphicFrame>
        <p:nvGraphicFramePr>
          <p:cNvPr id="5" name="Objekt 4"/>
          <p:cNvGraphicFramePr>
            <a:graphicFrameLocks noChangeAspect="1"/>
          </p:cNvGraphicFramePr>
          <p:nvPr>
            <p:extLst>
              <p:ext uri="{D42A27DB-BD31-4B8C-83A1-F6EECF244321}">
                <p14:modId xmlns:p14="http://schemas.microsoft.com/office/powerpoint/2010/main" val="3845974672"/>
              </p:ext>
            </p:extLst>
          </p:nvPr>
        </p:nvGraphicFramePr>
        <p:xfrm>
          <a:off x="4123717" y="1844824"/>
          <a:ext cx="914400" cy="771525"/>
        </p:xfrm>
        <a:graphic>
          <a:graphicData uri="http://schemas.openxmlformats.org/presentationml/2006/ole">
            <mc:AlternateContent xmlns:mc="http://schemas.openxmlformats.org/markup-compatibility/2006">
              <mc:Choice xmlns:v="urn:schemas-microsoft-com:vml" Requires="v">
                <p:oleObj spid="_x0000_s1041" name="Worksheet" showAsIcon="1" r:id="rId5" imgW="914400" imgH="771480" progId="Excel.Sheet.12">
                  <p:embed/>
                </p:oleObj>
              </mc:Choice>
              <mc:Fallback>
                <p:oleObj name="Worksheet" showAsIcon="1" r:id="rId5" imgW="914400" imgH="771480" progId="Excel.Sheet.12">
                  <p:embed/>
                  <p:pic>
                    <p:nvPicPr>
                      <p:cNvPr id="0" name=""/>
                      <p:cNvPicPr/>
                      <p:nvPr/>
                    </p:nvPicPr>
                    <p:blipFill>
                      <a:blip r:embed="rId6"/>
                      <a:stretch>
                        <a:fillRect/>
                      </a:stretch>
                    </p:blipFill>
                    <p:spPr>
                      <a:xfrm>
                        <a:off x="4123717" y="1844824"/>
                        <a:ext cx="914400" cy="771525"/>
                      </a:xfrm>
                      <a:prstGeom prst="rect">
                        <a:avLst/>
                      </a:prstGeom>
                    </p:spPr>
                  </p:pic>
                </p:oleObj>
              </mc:Fallback>
            </mc:AlternateContent>
          </a:graphicData>
        </a:graphic>
      </p:graphicFrame>
    </p:spTree>
    <p:custDataLst>
      <p:tags r:id="rId2"/>
    </p:custDataLst>
    <p:extLst>
      <p:ext uri="{BB962C8B-B14F-4D97-AF65-F5344CB8AC3E}">
        <p14:creationId xmlns:p14="http://schemas.microsoft.com/office/powerpoint/2010/main" val="22370558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SLIDE_COUNT" val="29"/>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Master deutsch">
  <a:themeElements>
    <a:clrScheme name="Standard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tandard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tandard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rd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rd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rd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rd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rd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rd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rd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rd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rd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rd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rd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UI/customUI.xml><?xml version="1.0" encoding="utf-8"?>
<customUI xmlns="http://schemas.microsoft.com/office/2006/01/customui">
  <ribbon startFromScratch="false">
    <tabs>
      <tab id="tabVbs" label="Militärische Schriftstücke">
        <group id="grpDarstellung" label="Darstellung">
          <button id="btnAssistent" label="Assistent" screentip="Assistent" supertip="Öffnet den Assistenten zur Eingabe der Daten.&#13;&#13;Der Assistent kann mehrmals ausgeführt werden." imageMso="ViewsFormView" size="large" onAction="ShowAssistent"/>
        </group>
      </tab>
    </tabs>
  </ribbon>
</customUI>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kument" ma:contentTypeID="0x010100822DE0A563B0C44E8F4DF912CBBC82FD" ma:contentTypeVersion="0" ma:contentTypeDescription="Ein neues Dokument erstellen." ma:contentTypeScope="" ma:versionID="c088301fa72f21d1e464db26bae12e0a">
  <xsd:schema xmlns:xsd="http://www.w3.org/2001/XMLSchema" xmlns:xs="http://www.w3.org/2001/XMLSchema" xmlns:p="http://schemas.microsoft.com/office/2006/metadata/properties" targetNamespace="http://schemas.microsoft.com/office/2006/metadata/properties" ma:root="true" ma:fieldsID="b4f5dc90cf06628c3b90945c8266c24d">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623F388-FDFA-45E5-AC2B-4AC753D3F438}">
  <ds:schemaRefs>
    <ds:schemaRef ds:uri="http://purl.org/dc/terms/"/>
    <ds:schemaRef ds:uri="http://purl.org/dc/elements/1.1/"/>
    <ds:schemaRef ds:uri="http://schemas.microsoft.com/office/2006/metadata/properties"/>
    <ds:schemaRef ds:uri="http://schemas.microsoft.com/office/2006/documentManagement/types"/>
    <ds:schemaRef ds:uri="http://www.w3.org/XML/1998/namespace"/>
    <ds:schemaRef ds:uri="http://schemas.openxmlformats.org/package/2006/metadata/core-properties"/>
    <ds:schemaRef ds:uri="http://schemas.microsoft.com/office/infopath/2007/PartnerControls"/>
    <ds:schemaRef ds:uri="http://purl.org/dc/dcmitype/"/>
  </ds:schemaRefs>
</ds:datastoreItem>
</file>

<file path=customXml/itemProps2.xml><?xml version="1.0" encoding="utf-8"?>
<ds:datastoreItem xmlns:ds="http://schemas.openxmlformats.org/officeDocument/2006/customXml" ds:itemID="{68BBB2F2-8D8B-456E-886F-C952666C645B}">
  <ds:schemaRefs>
    <ds:schemaRef ds:uri="http://schemas.microsoft.com/sharepoint/v3/contenttype/forms"/>
  </ds:schemaRefs>
</ds:datastoreItem>
</file>

<file path=customXml/itemProps3.xml><?xml version="1.0" encoding="utf-8"?>
<ds:datastoreItem xmlns:ds="http://schemas.openxmlformats.org/officeDocument/2006/customXml" ds:itemID="{927F12DB-5A6B-41BA-9E0B-4F770E120B4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0</TotalTime>
  <Words>1190</Words>
  <Application>Microsoft Office PowerPoint</Application>
  <PresentationFormat>Bildschirmpräsentation (4:3)</PresentationFormat>
  <Paragraphs>149</Paragraphs>
  <Slides>30</Slides>
  <Notes>18</Notes>
  <HiddenSlides>0</HiddenSlides>
  <MMClips>0</MMClips>
  <ScaleCrop>false</ScaleCrop>
  <HeadingPairs>
    <vt:vector size="8" baseType="variant">
      <vt:variant>
        <vt:lpstr>Verwendete Schriftarten</vt:lpstr>
      </vt:variant>
      <vt:variant>
        <vt:i4>4</vt:i4>
      </vt:variant>
      <vt:variant>
        <vt:lpstr>Design</vt:lpstr>
      </vt:variant>
      <vt:variant>
        <vt:i4>1</vt:i4>
      </vt:variant>
      <vt:variant>
        <vt:lpstr>Eingebettete OLE-Server</vt:lpstr>
      </vt:variant>
      <vt:variant>
        <vt:i4>2</vt:i4>
      </vt:variant>
      <vt:variant>
        <vt:lpstr>Folientitel</vt:lpstr>
      </vt:variant>
      <vt:variant>
        <vt:i4>30</vt:i4>
      </vt:variant>
    </vt:vector>
  </HeadingPairs>
  <TitlesOfParts>
    <vt:vector size="37" baseType="lpstr">
      <vt:lpstr>Arial</vt:lpstr>
      <vt:lpstr>Calibri</vt:lpstr>
      <vt:lpstr>Roboto</vt:lpstr>
      <vt:lpstr>Roboto Light</vt:lpstr>
      <vt:lpstr>Master deutsch</vt:lpstr>
      <vt:lpstr>Worksheet</vt:lpstr>
      <vt:lpstr>Objekt-Manager-Shellobjekt</vt:lpstr>
      <vt:lpstr>Basis: VR 1202.2</vt:lpstr>
      <vt:lpstr>Kassen</vt:lpstr>
      <vt:lpstr>Besonderheiten der Kantinenkasse</vt:lpstr>
      <vt:lpstr>Führung der Kantinenkasse im Buchungsjournal mittels GVF</vt:lpstr>
      <vt:lpstr>Übersicht der GVF</vt:lpstr>
      <vt:lpstr>Abheben eines Kassenstock</vt:lpstr>
      <vt:lpstr>Einkäufe / Ausgaben</vt:lpstr>
      <vt:lpstr>Einnahmen</vt:lpstr>
      <vt:lpstr>Einnahmebeleg</vt:lpstr>
      <vt:lpstr>Drucken der Kasse Reporting/Kontoauszug/1002 Kantinenkasse</vt:lpstr>
      <vt:lpstr>Drucken der Einnahmen/Ausgaben Reporting/Kontoauszug/4107 Truppenkantine</vt:lpstr>
      <vt:lpstr>Rückzahlung Kassensaldo</vt:lpstr>
      <vt:lpstr>Gewinn Kantinenkasse</vt:lpstr>
      <vt:lpstr>Auflösung Kantinenkasse</vt:lpstr>
      <vt:lpstr>Möglichkeit Twint</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[Titel der Präsentation]</dc:title>
  <dc:creator>Hptadj Manfred Perren</dc:creator>
  <cp:lastModifiedBy>Hochuli Kay LBA</cp:lastModifiedBy>
  <cp:revision>198</cp:revision>
  <cp:lastPrinted>2020-08-25T08:13:55Z</cp:lastPrinted>
  <dcterms:created xsi:type="dcterms:W3CDTF">2012-01-24T08:23:18Z</dcterms:created>
  <dcterms:modified xsi:type="dcterms:W3CDTF">2023-10-30T06:49:24Z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0x010100822DE0A563B0C44E8F4DF912CBBC82FD</vt:lpwstr>
  </property>
  <property fmtid="{D5CDD505-2E9C-101B-9397-08002B2CF9AE}" pid="3" name="Order">
    <vt:r8>236400</vt:r8>
  </property>
  <property fmtid="{D5CDD505-2E9C-101B-9397-08002B2CF9AE}" pid="4" name="xd_ProgID">
    <vt:lpwstr/>
  </property>
  <property fmtid="{D5CDD505-2E9C-101B-9397-08002B2CF9AE}" pid="5" name="TemplateUrl">
    <vt:lpwstr/>
  </property>
  <property fmtid="{D5CDD505-2E9C-101B-9397-08002B2CF9AE}" pid="6" name="ArticulateGUID">
    <vt:lpwstr>55F1A4ED-7894-4394-9528-B426F04137D0</vt:lpwstr>
  </property>
  <property fmtid="{D5CDD505-2E9C-101B-9397-08002B2CF9AE}" pid="7" name="ArticulatePath">
    <vt:lpwstr>0400_d_Kassen_FLORY 3.0</vt:lpwstr>
  </property>
</Properties>
</file>